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aleway"/>
      <p:regular r:id="rId36"/>
      <p:bold r:id="rId37"/>
      <p:italic r:id="rId38"/>
      <p:boldItalic r:id="rId39"/>
    </p:embeddedFont>
    <p:embeddedFont>
      <p:font typeface="Playfair Display"/>
      <p:regular r:id="rId40"/>
      <p:bold r:id="rId41"/>
      <p:italic r:id="rId42"/>
      <p:boldItalic r:id="rId43"/>
    </p:embeddedFont>
    <p:embeddedFont>
      <p:font typeface="Source Sans Pr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8" roundtripDataSignature="AMtx7mihNZV4Bt03Cc/vMI2Asneve4wd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regular.fntdata"/><Relationship Id="rId20" Type="http://schemas.openxmlformats.org/officeDocument/2006/relationships/slide" Target="slides/slide15.xml"/><Relationship Id="rId42" Type="http://schemas.openxmlformats.org/officeDocument/2006/relationships/font" Target="fonts/PlayfairDisplay-italic.fntdata"/><Relationship Id="rId41" Type="http://schemas.openxmlformats.org/officeDocument/2006/relationships/font" Target="fonts/PlayfairDisplay-bold.fntdata"/><Relationship Id="rId22" Type="http://schemas.openxmlformats.org/officeDocument/2006/relationships/slide" Target="slides/slide17.xml"/><Relationship Id="rId44" Type="http://schemas.openxmlformats.org/officeDocument/2006/relationships/font" Target="fonts/SourceSansPro-regular.fntdata"/><Relationship Id="rId21" Type="http://schemas.openxmlformats.org/officeDocument/2006/relationships/slide" Target="slides/slide16.xml"/><Relationship Id="rId43" Type="http://schemas.openxmlformats.org/officeDocument/2006/relationships/font" Target="fonts/PlayfairDisplay-boldItalic.fntdata"/><Relationship Id="rId24" Type="http://schemas.openxmlformats.org/officeDocument/2006/relationships/slide" Target="slides/slide19.xml"/><Relationship Id="rId46" Type="http://schemas.openxmlformats.org/officeDocument/2006/relationships/font" Target="fonts/SourceSansPro-italic.fntdata"/><Relationship Id="rId23" Type="http://schemas.openxmlformats.org/officeDocument/2006/relationships/slide" Target="slides/slide18.xml"/><Relationship Id="rId45" Type="http://schemas.openxmlformats.org/officeDocument/2006/relationships/font" Target="fonts/SourceSansPr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SourceSansPr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bold.fntdata"/><Relationship Id="rId14" Type="http://schemas.openxmlformats.org/officeDocument/2006/relationships/slide" Target="slides/slide9.xml"/><Relationship Id="rId36" Type="http://schemas.openxmlformats.org/officeDocument/2006/relationships/font" Target="fonts/Raleway-regular.fntdata"/><Relationship Id="rId17" Type="http://schemas.openxmlformats.org/officeDocument/2006/relationships/slide" Target="slides/slide12.xml"/><Relationship Id="rId39" Type="http://schemas.openxmlformats.org/officeDocument/2006/relationships/font" Target="fonts/Raleway-boldItalic.fntdata"/><Relationship Id="rId16" Type="http://schemas.openxmlformats.org/officeDocument/2006/relationships/slide" Target="slides/slide11.xml"/><Relationship Id="rId38" Type="http://schemas.openxmlformats.org/officeDocument/2006/relationships/font" Target="fonts/Raleway-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c093fbab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c093fbab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c093fbab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c093fbab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c093fbab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c093fbab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c093fbab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ac093fbab7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c093fbab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c093fbab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c093fbab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c093fbab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c093fbab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c093fbab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c093fbab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c093fbab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c093fbab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ac093fbab7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c093fbab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c093fbab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c093fbab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c093fbab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c093fbab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c093fbab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2"/>
          <p:cNvSpPr txBox="1"/>
          <p:nvPr>
            <p:ph type="ctrTitle"/>
          </p:nvPr>
        </p:nvSpPr>
        <p:spPr>
          <a:xfrm>
            <a:off x="485875" y="264475"/>
            <a:ext cx="8183700" cy="147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2" name="Google Shape;12;p22"/>
          <p:cNvSpPr txBox="1"/>
          <p:nvPr>
            <p:ph idx="1" type="subTitle"/>
          </p:nvPr>
        </p:nvSpPr>
        <p:spPr>
          <a:xfrm>
            <a:off x="485875" y="1738075"/>
            <a:ext cx="8183700" cy="86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 name="Google Shape;13;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3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1"/>
          <p:cNvSpPr txBox="1"/>
          <p:nvPr>
            <p:ph hasCustomPrompt="1" type="title"/>
          </p:nvPr>
        </p:nvSpPr>
        <p:spPr>
          <a:xfrm>
            <a:off x="311700" y="743001"/>
            <a:ext cx="8520600" cy="200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31"/>
          <p:cNvSpPr txBox="1"/>
          <p:nvPr>
            <p:ph idx="1" type="body"/>
          </p:nvPr>
        </p:nvSpPr>
        <p:spPr>
          <a:xfrm>
            <a:off x="311700" y="2845182"/>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1600"/>
              </a:spcBef>
              <a:spcAft>
                <a:spcPts val="0"/>
              </a:spcAft>
              <a:buClr>
                <a:schemeClr val="lt1"/>
              </a:buClr>
              <a:buSzPts val="1400"/>
              <a:buChar char="○"/>
              <a:defRPr>
                <a:solidFill>
                  <a:schemeClr val="lt1"/>
                </a:solidFill>
              </a:defRPr>
            </a:lvl2pPr>
            <a:lvl3pPr indent="-317500" lvl="2" marL="1371600" algn="ctr">
              <a:lnSpc>
                <a:spcPct val="115000"/>
              </a:lnSpc>
              <a:spcBef>
                <a:spcPts val="1600"/>
              </a:spcBef>
              <a:spcAft>
                <a:spcPts val="0"/>
              </a:spcAft>
              <a:buClr>
                <a:schemeClr val="lt1"/>
              </a:buClr>
              <a:buSzPts val="1400"/>
              <a:buChar char="■"/>
              <a:defRPr>
                <a:solidFill>
                  <a:schemeClr val="lt1"/>
                </a:solidFill>
              </a:defRPr>
            </a:lvl3pPr>
            <a:lvl4pPr indent="-317500" lvl="3" marL="1828800" algn="ctr">
              <a:lnSpc>
                <a:spcPct val="115000"/>
              </a:lnSpc>
              <a:spcBef>
                <a:spcPts val="1600"/>
              </a:spcBef>
              <a:spcAft>
                <a:spcPts val="0"/>
              </a:spcAft>
              <a:buClr>
                <a:schemeClr val="lt1"/>
              </a:buClr>
              <a:buSzPts val="1400"/>
              <a:buChar char="●"/>
              <a:defRPr>
                <a:solidFill>
                  <a:schemeClr val="lt1"/>
                </a:solidFill>
              </a:defRPr>
            </a:lvl4pPr>
            <a:lvl5pPr indent="-317500" lvl="4" marL="2286000" algn="ctr">
              <a:lnSpc>
                <a:spcPct val="115000"/>
              </a:lnSpc>
              <a:spcBef>
                <a:spcPts val="1600"/>
              </a:spcBef>
              <a:spcAft>
                <a:spcPts val="0"/>
              </a:spcAft>
              <a:buClr>
                <a:schemeClr val="lt1"/>
              </a:buClr>
              <a:buSzPts val="1400"/>
              <a:buChar char="○"/>
              <a:defRPr>
                <a:solidFill>
                  <a:schemeClr val="lt1"/>
                </a:solidFill>
              </a:defRPr>
            </a:lvl5pPr>
            <a:lvl6pPr indent="-317500" lvl="5" marL="2743200" algn="ctr">
              <a:lnSpc>
                <a:spcPct val="115000"/>
              </a:lnSpc>
              <a:spcBef>
                <a:spcPts val="1600"/>
              </a:spcBef>
              <a:spcAft>
                <a:spcPts val="0"/>
              </a:spcAft>
              <a:buClr>
                <a:schemeClr val="lt1"/>
              </a:buClr>
              <a:buSzPts val="1400"/>
              <a:buChar char="■"/>
              <a:defRPr>
                <a:solidFill>
                  <a:schemeClr val="lt1"/>
                </a:solidFill>
              </a:defRPr>
            </a:lvl6pPr>
            <a:lvl7pPr indent="-317500" lvl="6" marL="3200400" algn="ctr">
              <a:lnSpc>
                <a:spcPct val="115000"/>
              </a:lnSpc>
              <a:spcBef>
                <a:spcPts val="1600"/>
              </a:spcBef>
              <a:spcAft>
                <a:spcPts val="0"/>
              </a:spcAft>
              <a:buClr>
                <a:schemeClr val="lt1"/>
              </a:buClr>
              <a:buSzPts val="1400"/>
              <a:buChar char="●"/>
              <a:defRPr>
                <a:solidFill>
                  <a:schemeClr val="lt1"/>
                </a:solidFill>
              </a:defRPr>
            </a:lvl7pPr>
            <a:lvl8pPr indent="-317500" lvl="7" marL="3657600" algn="ctr">
              <a:lnSpc>
                <a:spcPct val="115000"/>
              </a:lnSpc>
              <a:spcBef>
                <a:spcPts val="1600"/>
              </a:spcBef>
              <a:spcAft>
                <a:spcPts val="0"/>
              </a:spcAft>
              <a:buClr>
                <a:schemeClr val="lt1"/>
              </a:buClr>
              <a:buSzPts val="1400"/>
              <a:buChar char="○"/>
              <a:defRPr>
                <a:solidFill>
                  <a:schemeClr val="lt1"/>
                </a:solidFill>
              </a:defRPr>
            </a:lvl8pPr>
            <a:lvl9pPr indent="-317500" lvl="8" marL="4114800" algn="ctr">
              <a:lnSpc>
                <a:spcPct val="115000"/>
              </a:lnSpc>
              <a:spcBef>
                <a:spcPts val="1600"/>
              </a:spcBef>
              <a:spcAft>
                <a:spcPts val="1600"/>
              </a:spcAft>
              <a:buClr>
                <a:schemeClr val="lt1"/>
              </a:buClr>
              <a:buSzPts val="1400"/>
              <a:buChar char="■"/>
              <a:defRPr>
                <a:solidFill>
                  <a:schemeClr val="lt1"/>
                </a:solidFill>
              </a:defRPr>
            </a:lvl9pPr>
          </a:lstStyle>
          <a:p/>
        </p:txBody>
      </p:sp>
      <p:sp>
        <p:nvSpPr>
          <p:cNvPr id="51" name="Google Shape;51;p3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3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2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 name="Google Shape;17;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2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1" name="Google Shape;21;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 name="Google Shape;24;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28"/>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6" name="Google Shape;36;p2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 name="Google Shape;39;p2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29"/>
          <p:cNvSpPr txBox="1"/>
          <p:nvPr>
            <p:ph type="title"/>
          </p:nvPr>
        </p:nvSpPr>
        <p:spPr>
          <a:xfrm>
            <a:off x="265500" y="1181700"/>
            <a:ext cx="4045200" cy="153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1" name="Google Shape;41;p29"/>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2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3" name="Google Shape;43;p2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100"/>
              <a:buNone/>
              <a:defRPr sz="2100"/>
            </a:lvl1pPr>
          </a:lstStyle>
          <a:p/>
        </p:txBody>
      </p:sp>
      <p:sp>
        <p:nvSpPr>
          <p:cNvPr id="46" name="Google Shape;46;p3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Source Sans Pro"/>
              <a:buChar char="●"/>
              <a:defRPr b="0" i="0" sz="1800" u="none" cap="none" strike="noStrike">
                <a:solidFill>
                  <a:schemeClr val="lt2"/>
                </a:solidFill>
                <a:latin typeface="Source Sans Pro"/>
                <a:ea typeface="Source Sans Pro"/>
                <a:cs typeface="Source Sans Pro"/>
                <a:sym typeface="Source Sans Pro"/>
              </a:defRPr>
            </a:lvl1pPr>
            <a:lvl2pPr indent="-317500" lvl="1" marL="9144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2pPr>
            <a:lvl3pPr indent="-317500" lvl="2" marL="13716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3pPr>
            <a:lvl4pPr indent="-317500" lvl="3" marL="18288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4pPr>
            <a:lvl5pPr indent="-317500" lvl="4" marL="22860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5pPr>
            <a:lvl6pPr indent="-317500" lvl="5" marL="27432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6pPr>
            <a:lvl7pPr indent="-317500" lvl="6" marL="32004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7pPr>
            <a:lvl8pPr indent="-317500" lvl="7" marL="36576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8pPr>
            <a:lvl9pPr indent="-317500" lvl="8" marL="4114800" marR="0" rtl="0" algn="l">
              <a:lnSpc>
                <a:spcPct val="115000"/>
              </a:lnSpc>
              <a:spcBef>
                <a:spcPts val="1600"/>
              </a:spcBef>
              <a:spcAft>
                <a:spcPts val="160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8" name="Google Shape;8;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slide" Target="/ppt/slides/slide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slide" Target="/ppt/slides/slide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ppt/slides/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slide" Target="/ppt/slides/slid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slide" Target="/ppt/slides/slid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ppt/slides/slide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slide" Target="/ppt/slides/slide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sL7LwBsV9bM"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slide" Target="/ppt/slides/slide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slide" Target="/ppt/slides/slide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slide" Target="/ppt/slides/slide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slide" Target="/ppt/slides/slide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ny.gov/sites/ny.gov/files/atoms/files/SexualHarassmentPreventionModelTraining.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ny.gov/sites/ny.gov/files/atoms/files/SexualHarassmentPreventionModelTraining.pdf" TargetMode="External"/><Relationship Id="rId4" Type="http://schemas.openxmlformats.org/officeDocument/2006/relationships/hyperlink" Target="https://www.ny.gov/sites/ny.gov/files/atoms/files/SexualHarassmentPreventionModelTraining.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slide" Target="/ppt/slides/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slide" Target="/ppt/slides/slide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
          <p:cNvSpPr txBox="1"/>
          <p:nvPr>
            <p:ph idx="4294967295" type="ctrTitle"/>
          </p:nvPr>
        </p:nvSpPr>
        <p:spPr>
          <a:xfrm>
            <a:off x="627875" y="447225"/>
            <a:ext cx="8231400" cy="1617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1100"/>
              <a:buNone/>
            </a:pPr>
            <a:r>
              <a:rPr lang="en" u="sng">
                <a:solidFill>
                  <a:srgbClr val="FFFF00"/>
                </a:solidFill>
                <a:latin typeface="Playfair Display"/>
                <a:ea typeface="Playfair Display"/>
                <a:cs typeface="Playfair Display"/>
                <a:sym typeface="Playfair Display"/>
              </a:rPr>
              <a:t>Fred &amp; Harriett Taylor Memorial Library</a:t>
            </a:r>
            <a:endParaRPr u="sng">
              <a:solidFill>
                <a:srgbClr val="FFFF00"/>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t/>
            </a:r>
            <a:endParaRPr u="sng">
              <a:solidFill>
                <a:srgbClr val="FFFF00"/>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4200"/>
              <a:buNone/>
            </a:pPr>
            <a:r>
              <a:rPr lang="en">
                <a:solidFill>
                  <a:srgbClr val="FFFF00"/>
                </a:solidFill>
                <a:latin typeface="Playfair Display"/>
                <a:ea typeface="Playfair Display"/>
                <a:cs typeface="Playfair Display"/>
                <a:sym typeface="Playfair Display"/>
              </a:rPr>
              <a:t>Sexual Harassment Training</a:t>
            </a:r>
            <a:endParaRPr>
              <a:solidFill>
                <a:srgbClr val="FFFF00"/>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ac093fbab7_0_2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Correct! This is False.</a:t>
            </a:r>
            <a:endParaRPr/>
          </a:p>
        </p:txBody>
      </p:sp>
      <p:sp>
        <p:nvSpPr>
          <p:cNvPr id="115" name="Google Shape;115;gac093fbab7_0_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800"/>
              <a:buFont typeface="Arial"/>
              <a:buNone/>
            </a:pPr>
            <a:r>
              <a:t/>
            </a:r>
            <a:endParaRPr b="1">
              <a:solidFill>
                <a:srgbClr val="666666"/>
              </a:solidFill>
            </a:endParaRPr>
          </a:p>
          <a:p>
            <a:pPr indent="0" lvl="0" marL="0" rtl="0" algn="l">
              <a:lnSpc>
                <a:spcPct val="100000"/>
              </a:lnSpc>
              <a:spcBef>
                <a:spcPts val="0"/>
              </a:spcBef>
              <a:spcAft>
                <a:spcPts val="0"/>
              </a:spcAft>
              <a:buClr>
                <a:schemeClr val="dk2"/>
              </a:buClr>
              <a:buSzPts val="1800"/>
              <a:buFont typeface="Arial"/>
              <a:buNone/>
            </a:pPr>
            <a:r>
              <a:rPr lang="en">
                <a:solidFill>
                  <a:srgbClr val="666666"/>
                </a:solidFill>
              </a:rPr>
              <a:t>John’s initial comments about looking for a girlfriend and asking June for a date are not sexual harassment. </a:t>
            </a:r>
            <a:endParaRPr>
              <a:solidFill>
                <a:srgbClr val="666666"/>
              </a:solidFill>
            </a:endParaRPr>
          </a:p>
          <a:p>
            <a:pPr indent="0" lvl="0" marL="0" rtl="0" algn="l">
              <a:lnSpc>
                <a:spcPct val="100000"/>
              </a:lnSpc>
              <a:spcBef>
                <a:spcPts val="0"/>
              </a:spcBef>
              <a:spcAft>
                <a:spcPts val="0"/>
              </a:spcAft>
              <a:buClr>
                <a:schemeClr val="dk2"/>
              </a:buClr>
              <a:buSzPts val="1100"/>
              <a:buFont typeface="Arial"/>
              <a:buNone/>
            </a:pPr>
            <a:r>
              <a:t/>
            </a:r>
            <a:endParaRPr>
              <a:solidFill>
                <a:srgbClr val="666666"/>
              </a:solidFill>
            </a:endParaRPr>
          </a:p>
          <a:p>
            <a:pPr indent="0" lvl="0" marL="0" rtl="0" algn="l">
              <a:lnSpc>
                <a:spcPct val="100000"/>
              </a:lnSpc>
              <a:spcBef>
                <a:spcPts val="0"/>
              </a:spcBef>
              <a:spcAft>
                <a:spcPts val="0"/>
              </a:spcAft>
              <a:buNone/>
            </a:pPr>
            <a:r>
              <a:rPr lang="en">
                <a:solidFill>
                  <a:srgbClr val="666666"/>
                </a:solidFill>
              </a:rPr>
              <a:t>Even if June had turned John down for the first date, John did not engage in harassment by asking for a date and by making occasional comments that are not sexually explicit about his personal life.</a:t>
            </a:r>
            <a:r>
              <a:rPr lang="en" sz="2400">
                <a:solidFill>
                  <a:srgbClr val="666666"/>
                </a:solidFill>
              </a:rPr>
              <a:t> </a:t>
            </a:r>
            <a:endParaRPr sz="2400">
              <a:solidFill>
                <a:srgbClr val="666666"/>
              </a:solidFill>
            </a:endParaRPr>
          </a:p>
          <a:p>
            <a:pPr indent="0" lvl="0" marL="0" rtl="0" algn="l">
              <a:lnSpc>
                <a:spcPct val="100000"/>
              </a:lnSpc>
              <a:spcBef>
                <a:spcPts val="0"/>
              </a:spcBef>
              <a:spcAft>
                <a:spcPts val="0"/>
              </a:spcAft>
              <a:buNone/>
            </a:pPr>
            <a:r>
              <a:t/>
            </a:r>
            <a:endParaRPr sz="2400">
              <a:solidFill>
                <a:srgbClr val="666666"/>
              </a:solidFill>
            </a:endParaRPr>
          </a:p>
          <a:p>
            <a:pPr indent="0" lvl="0" marL="0" rtl="0" algn="l">
              <a:lnSpc>
                <a:spcPct val="100000"/>
              </a:lnSpc>
              <a:spcBef>
                <a:spcPts val="0"/>
              </a:spcBef>
              <a:spcAft>
                <a:spcPts val="0"/>
              </a:spcAft>
              <a:buNone/>
            </a:pPr>
            <a:r>
              <a:t/>
            </a:r>
            <a:endParaRPr sz="2400">
              <a:solidFill>
                <a:srgbClr val="666666"/>
              </a:solidFill>
            </a:endParaRPr>
          </a:p>
          <a:p>
            <a:pPr indent="0" lvl="0" marL="0" rtl="0" algn="l">
              <a:lnSpc>
                <a:spcPct val="100000"/>
              </a:lnSpc>
              <a:spcBef>
                <a:spcPts val="0"/>
              </a:spcBef>
              <a:spcAft>
                <a:spcPts val="0"/>
              </a:spcAft>
              <a:buClr>
                <a:schemeClr val="dk2"/>
              </a:buClr>
              <a:buSzPts val="1100"/>
              <a:buFont typeface="Arial"/>
              <a:buNone/>
            </a:pPr>
            <a:r>
              <a:rPr lang="en" sz="2400" u="sng">
                <a:solidFill>
                  <a:schemeClr val="hlink"/>
                </a:solidFill>
                <a:hlinkClick action="ppaction://hlinksldjump" r:id="rId3"/>
              </a:rPr>
              <a:t>Click here to go to the next question</a:t>
            </a:r>
            <a:endParaRPr sz="2400">
              <a:solidFill>
                <a:srgbClr val="666666"/>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1800"/>
              <a:t>Q: June can’t complain of harassment because she went on a date with Ralph. </a:t>
            </a:r>
            <a:endParaRPr sz="1800"/>
          </a:p>
        </p:txBody>
      </p:sp>
      <p:sp>
        <p:nvSpPr>
          <p:cNvPr id="121" name="Google Shape;121;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ctr">
              <a:lnSpc>
                <a:spcPct val="100000"/>
              </a:lnSpc>
              <a:spcBef>
                <a:spcPts val="0"/>
              </a:spcBef>
              <a:spcAft>
                <a:spcPts val="0"/>
              </a:spcAft>
              <a:buSzPts val="3000"/>
              <a:buNone/>
            </a:pPr>
            <a:r>
              <a:t/>
            </a:r>
            <a:endParaRPr b="1">
              <a:solidFill>
                <a:schemeClr val="dk2"/>
              </a:solidFill>
              <a:latin typeface="Raleway"/>
              <a:ea typeface="Raleway"/>
              <a:cs typeface="Raleway"/>
              <a:sym typeface="Raleway"/>
            </a:endParaRPr>
          </a:p>
          <a:p>
            <a:pPr indent="0" lvl="0" marL="0" rtl="0" algn="ctr">
              <a:lnSpc>
                <a:spcPct val="100000"/>
              </a:lnSpc>
              <a:spcBef>
                <a:spcPts val="0"/>
              </a:spcBef>
              <a:spcAft>
                <a:spcPts val="0"/>
              </a:spcAft>
              <a:buClr>
                <a:schemeClr val="dk2"/>
              </a:buClr>
              <a:buSzPts val="3000"/>
              <a:buFont typeface="Arial"/>
              <a:buNone/>
            </a:pPr>
            <a:r>
              <a:rPr b="1" lang="en" sz="3600" u="sng">
                <a:solidFill>
                  <a:schemeClr val="hlink"/>
                </a:solidFill>
                <a:latin typeface="Raleway"/>
                <a:ea typeface="Raleway"/>
                <a:cs typeface="Raleway"/>
                <a:sym typeface="Raleway"/>
                <a:hlinkClick action="ppaction://hlinkshowjump?jump=nextslide"/>
              </a:rPr>
              <a:t>True</a:t>
            </a:r>
            <a:r>
              <a:rPr b="1" lang="en" sz="3600">
                <a:solidFill>
                  <a:schemeClr val="dk2"/>
                </a:solidFill>
                <a:latin typeface="Raleway"/>
                <a:ea typeface="Raleway"/>
                <a:cs typeface="Raleway"/>
                <a:sym typeface="Raleway"/>
              </a:rPr>
              <a:t>				</a:t>
            </a:r>
            <a:r>
              <a:rPr b="1" lang="en" sz="3600" u="sng">
                <a:solidFill>
                  <a:schemeClr val="hlink"/>
                </a:solidFill>
                <a:latin typeface="Raleway"/>
                <a:ea typeface="Raleway"/>
                <a:cs typeface="Raleway"/>
                <a:sym typeface="Raleway"/>
                <a:hlinkClick action="ppaction://hlinksldjump" r:id="rId3"/>
              </a:rPr>
              <a:t>False </a:t>
            </a:r>
            <a:endParaRPr b="1" sz="3600">
              <a:solidFill>
                <a:schemeClr val="dk2"/>
              </a:solidFill>
              <a:latin typeface="Raleway"/>
              <a:ea typeface="Raleway"/>
              <a:cs typeface="Raleway"/>
              <a:sym typeface="Raleway"/>
            </a:endParaRPr>
          </a:p>
          <a:p>
            <a:pPr indent="0" lvl="0" marL="0" rtl="0" algn="l">
              <a:lnSpc>
                <a:spcPct val="115000"/>
              </a:lnSpc>
              <a:spcBef>
                <a:spcPts val="0"/>
              </a:spcBef>
              <a:spcAft>
                <a:spcPts val="0"/>
              </a:spcAft>
              <a:buSzPts val="1800"/>
              <a:buNone/>
            </a:pPr>
            <a:r>
              <a:t/>
            </a:r>
            <a:endParaRPr sz="3600"/>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Clr>
                <a:schemeClr val="dk2"/>
              </a:buClr>
              <a:buSzPts val="11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ac093fbab7_0_2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Wrong! This is false</a:t>
            </a:r>
            <a:endParaRPr/>
          </a:p>
        </p:txBody>
      </p:sp>
      <p:sp>
        <p:nvSpPr>
          <p:cNvPr id="127" name="Google Shape;127;gac093fbab7_0_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Clr>
                <a:schemeClr val="dk2"/>
              </a:buClr>
              <a:buSzPts val="1800"/>
              <a:buFont typeface="Arial"/>
              <a:buNone/>
            </a:pPr>
            <a:r>
              <a:rPr lang="en"/>
              <a:t>Being friendly, going on a date, or even having a relationship with a co-worker does not mean that a co-worker has the right to behave as John did toward June. </a:t>
            </a:r>
            <a:endParaRPr/>
          </a:p>
          <a:p>
            <a:pPr indent="0" lvl="0" marL="0" rtl="0" algn="l">
              <a:spcBef>
                <a:spcPts val="1600"/>
              </a:spcBef>
              <a:spcAft>
                <a:spcPts val="0"/>
              </a:spcAft>
              <a:buNone/>
            </a:pPr>
            <a:r>
              <a:rPr lang="en"/>
              <a:t>She has to continue working with John and he must respect her wishes and not engage in behavior that has now become inappropriate for the workplace.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2"/>
              </a:buClr>
              <a:buSzPts val="1100"/>
              <a:buFont typeface="Arial"/>
              <a:buNone/>
            </a:pPr>
            <a:r>
              <a:rPr lang="en" u="sng">
                <a:solidFill>
                  <a:schemeClr val="hlink"/>
                </a:solidFill>
                <a:hlinkClick action="ppaction://hlinksldjump" r:id="rId3"/>
              </a:rPr>
              <a:t>Click here to go to the next question</a:t>
            </a:r>
            <a:endParaRPr/>
          </a:p>
          <a:p>
            <a:pPr indent="0" lvl="0" marL="0" rtl="0" algn="l">
              <a:spcBef>
                <a:spcPts val="1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ac093fbab7_0_3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Correct! This is false.</a:t>
            </a:r>
            <a:endParaRPr/>
          </a:p>
        </p:txBody>
      </p:sp>
      <p:sp>
        <p:nvSpPr>
          <p:cNvPr id="133" name="Google Shape;133;gac093fbab7_0_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Clr>
                <a:schemeClr val="dk2"/>
              </a:buClr>
              <a:buSzPts val="1800"/>
              <a:buFont typeface="Arial"/>
              <a:buNone/>
            </a:pPr>
            <a:r>
              <a:rPr lang="en"/>
              <a:t>Being friendly, going on a date, or even having a relationship with a co-worker does not mean that a co-worker has the right to behave as John did toward June. </a:t>
            </a:r>
            <a:endParaRPr/>
          </a:p>
          <a:p>
            <a:pPr indent="0" lvl="0" marL="0" rtl="0" algn="l">
              <a:spcBef>
                <a:spcPts val="1600"/>
              </a:spcBef>
              <a:spcAft>
                <a:spcPts val="0"/>
              </a:spcAft>
              <a:buNone/>
            </a:pPr>
            <a:r>
              <a:rPr lang="en"/>
              <a:t>She has to continue working with John and he must respect her wishes and not engage in behavior that has now become inappropriate for the workplace.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2"/>
              </a:buClr>
              <a:buSzPts val="1100"/>
              <a:buFont typeface="Arial"/>
              <a:buNone/>
            </a:pPr>
            <a:r>
              <a:rPr lang="en" u="sng">
                <a:solidFill>
                  <a:schemeClr val="hlink"/>
                </a:solidFill>
                <a:hlinkClick action="ppaction://hlinksldjump" r:id="rId3"/>
              </a:rPr>
              <a:t>Click here to go to the next question</a:t>
            </a:r>
            <a:endParaRPr/>
          </a:p>
          <a:p>
            <a:pPr indent="0" lvl="0" marL="0" rtl="0" algn="l">
              <a:spcBef>
                <a:spcPts val="1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idx="1" type="body"/>
          </p:nvPr>
        </p:nvSpPr>
        <p:spPr>
          <a:xfrm>
            <a:off x="311700" y="278950"/>
            <a:ext cx="8520600" cy="429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June complains to the Library Director, and the Library Director (as required), reports the complaint to the Library Board President. </a:t>
            </a:r>
            <a:endParaRPr/>
          </a:p>
          <a:p>
            <a:pPr indent="0" lvl="0" marL="0" rtl="0" algn="l">
              <a:lnSpc>
                <a:spcPct val="115000"/>
              </a:lnSpc>
              <a:spcBef>
                <a:spcPts val="1600"/>
              </a:spcBef>
              <a:spcAft>
                <a:spcPts val="0"/>
              </a:spcAft>
              <a:buSzPts val="1800"/>
              <a:buNone/>
            </a:pPr>
            <a:r>
              <a:rPr lang="en"/>
              <a:t>John is questioned about his behavior and told to stop.  He apologizes. </a:t>
            </a:r>
            <a:endParaRPr/>
          </a:p>
          <a:p>
            <a:pPr indent="0" lvl="0" marL="0" rtl="0" algn="l">
              <a:lnSpc>
                <a:spcPct val="115000"/>
              </a:lnSpc>
              <a:spcBef>
                <a:spcPts val="1600"/>
              </a:spcBef>
              <a:spcAft>
                <a:spcPts val="0"/>
              </a:spcAft>
              <a:buSzPts val="1800"/>
              <a:buNone/>
            </a:pPr>
            <a:r>
              <a:rPr lang="en"/>
              <a:t>John stops for a while but then starts leaving gifts for June on the desk with love notes.  The love notes are not overtly offensive, but Johns behavior is starting to make June nervous, as she is afraid he may start stalking her. </a:t>
            </a:r>
            <a:endParaRPr/>
          </a:p>
          <a:p>
            <a:pPr indent="0" lvl="0" marL="0" rtl="0" algn="l">
              <a:lnSpc>
                <a:spcPct val="115000"/>
              </a:lnSpc>
              <a:spcBef>
                <a:spcPts val="1600"/>
              </a:spcBef>
              <a:spcAft>
                <a:spcPts val="0"/>
              </a:spcAft>
              <a:buSzPts val="1800"/>
              <a:buNone/>
            </a:pPr>
            <a:r>
              <a:t/>
            </a:r>
            <a:endParaRPr/>
          </a:p>
          <a:p>
            <a:pPr indent="0" lvl="0" marL="0" rtl="0" algn="l">
              <a:lnSpc>
                <a:spcPct val="100000"/>
              </a:lnSpc>
              <a:spcBef>
                <a:spcPts val="0"/>
              </a:spcBef>
              <a:spcAft>
                <a:spcPts val="0"/>
              </a:spcAft>
              <a:buClr>
                <a:schemeClr val="dk2"/>
              </a:buClr>
              <a:buSzPts val="3000"/>
              <a:buFont typeface="Arial"/>
              <a:buNone/>
            </a:pPr>
            <a:r>
              <a:rPr b="1" lang="en">
                <a:solidFill>
                  <a:schemeClr val="dk2"/>
                </a:solidFill>
                <a:latin typeface="Raleway"/>
                <a:ea typeface="Raleway"/>
                <a:cs typeface="Raleway"/>
                <a:sym typeface="Raleway"/>
              </a:rPr>
              <a:t>Q: John’s behavior with gifts/love notes is not harassment since he stopped asking for dates, as instructed.</a:t>
            </a:r>
            <a:endParaRPr/>
          </a:p>
          <a:p>
            <a:pPr indent="0" lvl="0" marL="0" rtl="0" algn="ctr">
              <a:lnSpc>
                <a:spcPct val="115000"/>
              </a:lnSpc>
              <a:spcBef>
                <a:spcPts val="1600"/>
              </a:spcBef>
              <a:spcAft>
                <a:spcPts val="1600"/>
              </a:spcAft>
              <a:buSzPts val="1800"/>
              <a:buNone/>
            </a:pPr>
            <a:r>
              <a:rPr lang="en" sz="3600" u="sng">
                <a:solidFill>
                  <a:schemeClr val="hlink"/>
                </a:solidFill>
                <a:hlinkClick action="ppaction://hlinkshowjump?jump=nextslide"/>
              </a:rPr>
              <a:t>True </a:t>
            </a:r>
            <a:r>
              <a:rPr lang="en" sz="3600"/>
              <a:t>			</a:t>
            </a:r>
            <a:r>
              <a:rPr lang="en" sz="3600" u="sng">
                <a:solidFill>
                  <a:schemeClr val="hlink"/>
                </a:solidFill>
                <a:hlinkClick action="ppaction://hlinksldjump" r:id="rId3"/>
              </a:rPr>
              <a:t>False</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idx="1" type="body"/>
          </p:nvPr>
        </p:nvSpPr>
        <p:spPr>
          <a:xfrm>
            <a:off x="311700" y="518575"/>
            <a:ext cx="8520600" cy="430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rPr>
              <a:t>WRONG! POTENTIALLY FALSE:</a:t>
            </a:r>
            <a:endParaRPr>
              <a:solidFill>
                <a:srgbClr val="000000"/>
              </a:solidFill>
            </a:endParaRPr>
          </a:p>
          <a:p>
            <a:pPr indent="0" lvl="0" marL="0" rtl="0" algn="l">
              <a:lnSpc>
                <a:spcPct val="115000"/>
              </a:lnSpc>
              <a:spcBef>
                <a:spcPts val="1600"/>
              </a:spcBef>
              <a:spcAft>
                <a:spcPts val="0"/>
              </a:spcAft>
              <a:buSzPts val="1800"/>
              <a:buNone/>
            </a:pPr>
            <a:r>
              <a:rPr lang="en"/>
              <a:t>John’s behavior may rise to the level of harassment, depending on the facts and circumstances. </a:t>
            </a:r>
            <a:endParaRPr/>
          </a:p>
          <a:p>
            <a:pPr indent="0" lvl="0" marL="0" rtl="0" algn="l">
              <a:lnSpc>
                <a:spcPct val="115000"/>
              </a:lnSpc>
              <a:spcBef>
                <a:spcPts val="1600"/>
              </a:spcBef>
              <a:spcAft>
                <a:spcPts val="0"/>
              </a:spcAft>
              <a:buSzPts val="1800"/>
              <a:buNone/>
            </a:pPr>
            <a:r>
              <a:rPr lang="en"/>
              <a:t>June should report John’s behavior in accordance with the library policy in order that the library may have an opportunity to assist her in getting John to stop his behavior and take corrective action.</a:t>
            </a:r>
            <a:endParaRPr/>
          </a:p>
          <a:p>
            <a:pPr indent="0" lvl="0" marL="0" rtl="0" algn="l">
              <a:lnSpc>
                <a:spcPct val="115000"/>
              </a:lnSpc>
              <a:spcBef>
                <a:spcPts val="1600"/>
              </a:spcBef>
              <a:spcAft>
                <a:spcPts val="0"/>
              </a:spcAft>
              <a:buSzPts val="1800"/>
              <a:buNone/>
            </a:pPr>
            <a:r>
              <a:rPr lang="en"/>
              <a:t>Because John has returned to bothering June after being told to stop, he could be subject to disciplinary action for his behavior, up to and including termination.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rPr lang="en" u="sng">
                <a:solidFill>
                  <a:schemeClr val="hlink"/>
                </a:solidFill>
                <a:hlinkClick action="ppaction://hlinksldjump" r:id="rId3"/>
              </a:rPr>
              <a:t>Click here to go to the next question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ac093fbab7_0_35"/>
          <p:cNvSpPr txBox="1"/>
          <p:nvPr>
            <p:ph idx="1" type="body"/>
          </p:nvPr>
        </p:nvSpPr>
        <p:spPr>
          <a:xfrm>
            <a:off x="311700" y="518575"/>
            <a:ext cx="8520600" cy="44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POTENTIALLY FALSE:</a:t>
            </a:r>
            <a:endParaRPr/>
          </a:p>
          <a:p>
            <a:pPr indent="0" lvl="0" marL="0" rtl="0" algn="l">
              <a:lnSpc>
                <a:spcPct val="115000"/>
              </a:lnSpc>
              <a:spcBef>
                <a:spcPts val="1600"/>
              </a:spcBef>
              <a:spcAft>
                <a:spcPts val="0"/>
              </a:spcAft>
              <a:buSzPts val="1800"/>
              <a:buNone/>
            </a:pPr>
            <a:r>
              <a:rPr lang="en"/>
              <a:t>John’s behavior may rise to the level of harassment, depending on the facts and circumstances. </a:t>
            </a:r>
            <a:endParaRPr/>
          </a:p>
          <a:p>
            <a:pPr indent="0" lvl="0" marL="0" rtl="0" algn="l">
              <a:lnSpc>
                <a:spcPct val="115000"/>
              </a:lnSpc>
              <a:spcBef>
                <a:spcPts val="1600"/>
              </a:spcBef>
              <a:spcAft>
                <a:spcPts val="0"/>
              </a:spcAft>
              <a:buSzPts val="1800"/>
              <a:buNone/>
            </a:pPr>
            <a:r>
              <a:rPr lang="en"/>
              <a:t>June should report John’s behavior in accordance with the library policy in order that the library may have an opportunity to assist her in getting John to stop his behavior and take corrective action.</a:t>
            </a:r>
            <a:endParaRPr/>
          </a:p>
          <a:p>
            <a:pPr indent="0" lvl="0" marL="0" rtl="0" algn="l">
              <a:lnSpc>
                <a:spcPct val="115000"/>
              </a:lnSpc>
              <a:spcBef>
                <a:spcPts val="1600"/>
              </a:spcBef>
              <a:spcAft>
                <a:spcPts val="0"/>
              </a:spcAft>
              <a:buSzPts val="1800"/>
              <a:buNone/>
            </a:pPr>
            <a:r>
              <a:rPr lang="en"/>
              <a:t>Because John has returned to bothering June after being told to stop, he could be subject to disciplinary action for his behavior, up to and including termination. </a:t>
            </a:r>
            <a:endParaRPr/>
          </a:p>
          <a:p>
            <a:pPr indent="0" lvl="0" marL="0" rtl="0" algn="l">
              <a:lnSpc>
                <a:spcPct val="115000"/>
              </a:lnSpc>
              <a:spcBef>
                <a:spcPts val="1600"/>
              </a:spcBef>
              <a:spcAft>
                <a:spcPts val="0"/>
              </a:spcAft>
              <a:buSzPts val="1800"/>
              <a:buNone/>
            </a:pPr>
            <a:r>
              <a:t/>
            </a:r>
            <a:endParaRPr/>
          </a:p>
          <a:p>
            <a:pPr indent="0" lvl="0" marL="0" rtl="0" algn="l">
              <a:spcBef>
                <a:spcPts val="1600"/>
              </a:spcBef>
              <a:spcAft>
                <a:spcPts val="1600"/>
              </a:spcAft>
              <a:buClr>
                <a:schemeClr val="dk2"/>
              </a:buClr>
              <a:buSzPts val="1800"/>
              <a:buFont typeface="Arial"/>
              <a:buNone/>
            </a:pPr>
            <a:r>
              <a:rPr lang="en" u="sng">
                <a:solidFill>
                  <a:schemeClr val="hlink"/>
                </a:solidFill>
                <a:hlinkClick action="ppaction://hlinkshowjump?jump=nextslide"/>
              </a:rPr>
              <a:t>Click here to go to the next question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Scenario 2: Stella and missing books</a:t>
            </a:r>
            <a:endParaRPr/>
          </a:p>
        </p:txBody>
      </p:sp>
      <p:sp>
        <p:nvSpPr>
          <p:cNvPr id="154" name="Google Shape;154;p12"/>
          <p:cNvSpPr txBox="1"/>
          <p:nvPr>
            <p:ph idx="1" type="body"/>
          </p:nvPr>
        </p:nvSpPr>
        <p:spPr>
          <a:xfrm>
            <a:off x="311700" y="1152475"/>
            <a:ext cx="8520600" cy="379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700"/>
              <a:t>Stella does not like to check out books for patrons that go against her beliefs.  Stella has started taking books off the shelves that refer to a homosexual lifestyle or that contain a lot of sexual content and has been putting them in a box in the basement.  When she does so, she makes a comment in front of the other workers showing her disapproval.  A patron comes to the front desk and is looking for a book, one of the books that should be there but are not.  Stella says, “why would anyone want to check that book out? It should not even be on our shelves. I cannot believe that you would want to read that, you are not going to the other side are you? You are going to have to ask someone else to help you find that book.”   </a:t>
            </a:r>
            <a:endParaRPr sz="1700"/>
          </a:p>
          <a:p>
            <a:pPr indent="0" lvl="0" marL="0" rtl="0" algn="l">
              <a:lnSpc>
                <a:spcPct val="100000"/>
              </a:lnSpc>
              <a:spcBef>
                <a:spcPts val="1600"/>
              </a:spcBef>
              <a:spcAft>
                <a:spcPts val="0"/>
              </a:spcAft>
              <a:buSzPts val="3000"/>
              <a:buNone/>
            </a:pPr>
            <a:r>
              <a:rPr b="1" lang="en">
                <a:solidFill>
                  <a:schemeClr val="dk2"/>
                </a:solidFill>
                <a:latin typeface="Raleway"/>
                <a:ea typeface="Raleway"/>
                <a:cs typeface="Raleway"/>
                <a:sym typeface="Raleway"/>
              </a:rPr>
              <a:t>Q: Is Stella engaging in sexual harassment?</a:t>
            </a:r>
            <a:endParaRPr b="1">
              <a:solidFill>
                <a:schemeClr val="dk2"/>
              </a:solidFill>
              <a:latin typeface="Raleway"/>
              <a:ea typeface="Raleway"/>
              <a:cs typeface="Raleway"/>
              <a:sym typeface="Raleway"/>
            </a:endParaRPr>
          </a:p>
          <a:p>
            <a:pPr indent="0" lvl="0" marL="0" rtl="0" algn="l">
              <a:lnSpc>
                <a:spcPct val="100000"/>
              </a:lnSpc>
              <a:spcBef>
                <a:spcPts val="0"/>
              </a:spcBef>
              <a:spcAft>
                <a:spcPts val="0"/>
              </a:spcAft>
              <a:buSzPts val="3000"/>
              <a:buNone/>
            </a:pPr>
            <a:r>
              <a:t/>
            </a:r>
            <a:endParaRPr b="1">
              <a:solidFill>
                <a:schemeClr val="dk2"/>
              </a:solidFill>
              <a:latin typeface="Raleway"/>
              <a:ea typeface="Raleway"/>
              <a:cs typeface="Raleway"/>
              <a:sym typeface="Raleway"/>
            </a:endParaRPr>
          </a:p>
          <a:p>
            <a:pPr indent="0" lvl="0" marL="0" rtl="0" algn="ctr">
              <a:spcBef>
                <a:spcPts val="0"/>
              </a:spcBef>
              <a:spcAft>
                <a:spcPts val="1600"/>
              </a:spcAft>
              <a:buClr>
                <a:schemeClr val="dk2"/>
              </a:buClr>
              <a:buSzPts val="1800"/>
              <a:buFont typeface="Arial"/>
              <a:buNone/>
            </a:pPr>
            <a:r>
              <a:rPr lang="en" sz="3600" u="sng">
                <a:solidFill>
                  <a:schemeClr val="hlink"/>
                </a:solidFill>
                <a:hlinkClick action="ppaction://hlinkshowjump?jump=nextslide"/>
              </a:rPr>
              <a:t>Yes</a:t>
            </a:r>
            <a:r>
              <a:rPr lang="en" sz="3600"/>
              <a:t>				</a:t>
            </a:r>
            <a:r>
              <a:rPr lang="en" sz="3600" u="sng">
                <a:solidFill>
                  <a:schemeClr val="hlink"/>
                </a:solidFill>
                <a:hlinkClick action="ppaction://hlinksldjump" r:id="rId3"/>
              </a:rPr>
              <a:t>No </a:t>
            </a:r>
            <a:endParaRPr b="1">
              <a:solidFill>
                <a:schemeClr val="dk2"/>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ac093fbab7_0_3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Correct! Yes</a:t>
            </a:r>
            <a:endParaRPr/>
          </a:p>
        </p:txBody>
      </p:sp>
      <p:sp>
        <p:nvSpPr>
          <p:cNvPr id="160" name="Google Shape;160;gac093fbab7_0_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 is engaging in sex discrimination by refusing to help the patron .  Her actions also create a hostile work environment for others who may feel intimidated by her comments and actions.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Clr>
                <a:schemeClr val="dk2"/>
              </a:buClr>
              <a:buSzPts val="1800"/>
              <a:buFont typeface="Arial"/>
              <a:buNone/>
            </a:pPr>
            <a:r>
              <a:rPr lang="en" u="sng">
                <a:solidFill>
                  <a:schemeClr val="hlink"/>
                </a:solidFill>
                <a:hlinkClick action="ppaction://hlinksldjump" r:id="rId3"/>
              </a:rPr>
              <a:t>Click here to go to the next question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ac093fbab7_0_4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Wrong! </a:t>
            </a:r>
            <a:endParaRPr/>
          </a:p>
        </p:txBody>
      </p:sp>
      <p:sp>
        <p:nvSpPr>
          <p:cNvPr id="166" name="Google Shape;166;gac093fbab7_0_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 is engaging in sex discrimination by refusing to help the patron .  Her actions also create a hostile work environment for others who may feel intimidated by her comments and actions.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Clr>
                <a:schemeClr val="dk2"/>
              </a:buClr>
              <a:buSzPts val="1100"/>
              <a:buFont typeface="Arial"/>
              <a:buNone/>
            </a:pPr>
            <a:r>
              <a:rPr lang="en" u="sng">
                <a:solidFill>
                  <a:schemeClr val="hlink"/>
                </a:solidFill>
                <a:hlinkClick action="ppaction://hlinkshowjump?jump=nextslide"/>
              </a:rPr>
              <a:t>Click here to go to the next question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311700" y="445025"/>
            <a:ext cx="8520600" cy="94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2300"/>
              <a:t>Please watch the </a:t>
            </a:r>
            <a:r>
              <a:rPr lang="en" sz="2300"/>
              <a:t>NYS Sexual Harassment Prevention Training Video</a:t>
            </a:r>
            <a:endParaRPr sz="2300"/>
          </a:p>
        </p:txBody>
      </p:sp>
      <p:sp>
        <p:nvSpPr>
          <p:cNvPr id="64" name="Google Shape;64;p3"/>
          <p:cNvSpPr txBox="1"/>
          <p:nvPr>
            <p:ph idx="1" type="body"/>
          </p:nvPr>
        </p:nvSpPr>
        <p:spPr>
          <a:xfrm>
            <a:off x="311700" y="1393875"/>
            <a:ext cx="8520600" cy="317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descr="Every employer in New York State is required to provide employees with sexual harassment prevention training. The training must be interactive, meaning it requires some level of feedback by those being trained.&#10; &#10;This video alone is NOT interactive, meaning if you are using this video to meet the training requirements, you must also: ask questions of employees as part of the program; accommodate questions asked by employees, with answers provided in a timely manner; or require feedback from employees about the training and the materials presented. &#10; &#10;Additional resources are available on the State’s Combating Sexual Harassment in the Workplace&#10;website: www.ny.gov/programs/combating-sexual-harassment-workplace." id="65" name="Google Shape;65;p3" title="Sexual Harassment Prevention Training Part 1">
            <a:hlinkClick r:id="rId3"/>
          </p:cNvPr>
          <p:cNvPicPr preferRelativeResize="0"/>
          <p:nvPr/>
        </p:nvPicPr>
        <p:blipFill>
          <a:blip r:embed="rId4">
            <a:alphaModFix/>
          </a:blip>
          <a:stretch>
            <a:fillRect/>
          </a:stretch>
        </p:blipFill>
        <p:spPr>
          <a:xfrm>
            <a:off x="2571300" y="1393925"/>
            <a:ext cx="4572000" cy="34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Scenario 3: Gary and Carrie </a:t>
            </a:r>
            <a:endParaRPr/>
          </a:p>
        </p:txBody>
      </p:sp>
      <p:sp>
        <p:nvSpPr>
          <p:cNvPr id="172" name="Google Shape;172;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Gary works as volunteer for the Library.  He likes to wear jewelry, and his attire frequently includes earrings and necklaces. </a:t>
            </a:r>
            <a:endParaRPr/>
          </a:p>
          <a:p>
            <a:pPr indent="0" lvl="0" marL="0" rtl="0" algn="l">
              <a:lnSpc>
                <a:spcPct val="115000"/>
              </a:lnSpc>
              <a:spcBef>
                <a:spcPts val="1600"/>
              </a:spcBef>
              <a:spcAft>
                <a:spcPts val="0"/>
              </a:spcAft>
              <a:buSzPts val="1800"/>
              <a:buNone/>
            </a:pPr>
            <a:r>
              <a:rPr lang="en"/>
              <a:t>The library director, Carrie, think’s that it is “weird” that as a man, Gary wears jewelry and wants to work at the library.  She frequently makes sarcastic comments to him about his appearance and refers to him “jokingly” as her office boy.</a:t>
            </a:r>
            <a:endParaRPr/>
          </a:p>
          <a:p>
            <a:pPr indent="0" lvl="0" marL="0" rtl="0" algn="l">
              <a:lnSpc>
                <a:spcPct val="115000"/>
              </a:lnSpc>
              <a:spcBef>
                <a:spcPts val="1600"/>
              </a:spcBef>
              <a:spcAft>
                <a:spcPts val="0"/>
              </a:spcAft>
              <a:buSzPts val="1800"/>
              <a:buNone/>
            </a:pPr>
            <a:r>
              <a:rPr lang="en"/>
              <a:t>Gary, who hopes to further his career in the library setting, as he has a degree in Library Science, applies for a promotional position that would make him a paid employee and involve more work at the front desk and out in the community.  </a:t>
            </a:r>
            <a:endParaRPr/>
          </a:p>
          <a:p>
            <a:pPr indent="0" lvl="0" marL="0" rtl="0" algn="l">
              <a:lnSpc>
                <a:spcPct val="115000"/>
              </a:lnSpc>
              <a:spcBef>
                <a:spcPts val="1600"/>
              </a:spcBef>
              <a:spcAft>
                <a:spcPts val="1600"/>
              </a:spcAft>
              <a:buSzPts val="1800"/>
              <a:buNone/>
            </a:pPr>
            <a:r>
              <a:rPr lang="en"/>
              <a:t>Carrie tells Gary that if he wants the promotion, he had better look “more normal” or else wait for a different position not so involved with the public.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1800"/>
              <a:t>Q: Gary’s boss is correct to tell him wearing jewelry is inappropriate for work with the public. </a:t>
            </a:r>
            <a:endParaRPr sz="1800"/>
          </a:p>
        </p:txBody>
      </p:sp>
      <p:sp>
        <p:nvSpPr>
          <p:cNvPr id="178" name="Google Shape;17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t/>
            </a:r>
            <a:endParaRPr/>
          </a:p>
          <a:p>
            <a:pPr indent="0" lvl="0" marL="0" rtl="0" algn="ctr">
              <a:lnSpc>
                <a:spcPct val="115000"/>
              </a:lnSpc>
              <a:spcBef>
                <a:spcPts val="1600"/>
              </a:spcBef>
              <a:spcAft>
                <a:spcPts val="1600"/>
              </a:spcAft>
              <a:buSzPts val="1800"/>
              <a:buNone/>
            </a:pPr>
            <a:r>
              <a:rPr lang="en" sz="3600" u="sng">
                <a:solidFill>
                  <a:schemeClr val="hlink"/>
                </a:solidFill>
                <a:hlinkClick action="ppaction://hlinkshowjump?jump=nextslide"/>
              </a:rPr>
              <a:t>True 	</a:t>
            </a:r>
            <a:r>
              <a:rPr lang="en" sz="3600"/>
              <a:t>		</a:t>
            </a:r>
            <a:r>
              <a:rPr lang="en" sz="3600" u="sng">
                <a:solidFill>
                  <a:schemeClr val="hlink"/>
                </a:solidFill>
                <a:hlinkClick action="ppaction://hlinksldjump" r:id="rId3"/>
              </a:rPr>
              <a:t>False</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ac093fbab7_0_4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Wrong! This is false</a:t>
            </a:r>
            <a:endParaRPr/>
          </a:p>
        </p:txBody>
      </p:sp>
      <p:sp>
        <p:nvSpPr>
          <p:cNvPr id="184" name="Google Shape;184;gac093fbab7_0_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800"/>
              <a:buFont typeface="Arial"/>
              <a:buNone/>
            </a:pPr>
            <a:r>
              <a:rPr lang="en"/>
              <a:t>Gary’s jewelry is only an issue because Carrie considers it unusual for a man to wear such jewelry.</a:t>
            </a:r>
            <a:endParaRPr/>
          </a:p>
          <a:p>
            <a:pPr indent="0" lvl="0" marL="0" rtl="0" algn="l">
              <a:spcBef>
                <a:spcPts val="1600"/>
              </a:spcBef>
              <a:spcAft>
                <a:spcPts val="0"/>
              </a:spcAft>
              <a:buNone/>
            </a:pPr>
            <a:r>
              <a:rPr lang="en"/>
              <a:t>Therefore, her comments to Gary constitute sex stereotyping</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2"/>
              </a:buClr>
              <a:buSzPts val="1800"/>
              <a:buFont typeface="Arial"/>
              <a:buNone/>
            </a:pPr>
            <a:r>
              <a:rPr lang="en" sz="2400" u="sng">
                <a:solidFill>
                  <a:schemeClr val="hlink"/>
                </a:solidFill>
                <a:hlinkClick action="ppaction://hlinksldjump" r:id="rId3"/>
              </a:rPr>
              <a:t>Click here to go to the next question</a:t>
            </a:r>
            <a:endParaRPr sz="2400"/>
          </a:p>
          <a:p>
            <a:pPr indent="0" lvl="0" marL="0" rtl="0" algn="l">
              <a:spcBef>
                <a:spcPts val="16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ac093fbab7_0_5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Correct! This is false</a:t>
            </a:r>
            <a:endParaRPr/>
          </a:p>
        </p:txBody>
      </p:sp>
      <p:sp>
        <p:nvSpPr>
          <p:cNvPr id="190" name="Google Shape;190;gac093fbab7_0_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800"/>
              <a:buFont typeface="Arial"/>
              <a:buNone/>
            </a:pPr>
            <a:r>
              <a:rPr lang="en"/>
              <a:t>Gary’s jewelry is only an issue because Carrie considers it unusual for a man to wear such jewelry.</a:t>
            </a:r>
            <a:endParaRPr/>
          </a:p>
          <a:p>
            <a:pPr indent="0" lvl="0" marL="0" rtl="0" algn="l">
              <a:spcBef>
                <a:spcPts val="1600"/>
              </a:spcBef>
              <a:spcAft>
                <a:spcPts val="0"/>
              </a:spcAft>
              <a:buNone/>
            </a:pPr>
            <a:r>
              <a:rPr lang="en"/>
              <a:t>Therefore, her comments to Gary constitute sex stereotyping</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Clr>
                <a:schemeClr val="dk2"/>
              </a:buClr>
              <a:buSzPts val="1100"/>
              <a:buFont typeface="Arial"/>
              <a:buNone/>
            </a:pPr>
            <a:r>
              <a:rPr lang="en" sz="2400" u="sng">
                <a:solidFill>
                  <a:schemeClr val="hlink"/>
                </a:solidFill>
                <a:hlinkClick action="ppaction://hlinkshowjump?jump=nextslide"/>
              </a:rPr>
              <a:t>Click here to go to the next question</a:t>
            </a:r>
            <a:endParaRPr/>
          </a:p>
          <a:p>
            <a:pPr indent="0" lvl="0" marL="0" rtl="0" algn="l">
              <a:spcBef>
                <a:spcPts val="1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idx="1" type="body"/>
          </p:nvPr>
        </p:nvSpPr>
        <p:spPr>
          <a:xfrm>
            <a:off x="311700" y="392250"/>
            <a:ext cx="8520600" cy="417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Carrie is also “suspicious” that Leonard is gay, which she says she “doesn’t mind” but she thinks Leonard is “secretitive.”</a:t>
            </a:r>
            <a:endParaRPr/>
          </a:p>
          <a:p>
            <a:pPr indent="0" lvl="0" marL="0" rtl="0" algn="l">
              <a:lnSpc>
                <a:spcPct val="115000"/>
              </a:lnSpc>
              <a:spcBef>
                <a:spcPts val="1600"/>
              </a:spcBef>
              <a:spcAft>
                <a:spcPts val="0"/>
              </a:spcAft>
              <a:buSzPts val="1800"/>
              <a:buNone/>
            </a:pPr>
            <a:r>
              <a:rPr lang="en"/>
              <a:t>She starts asking him questions about this private life, such as “Are you married?” “Do you have a partner?” “Do you have kids?”</a:t>
            </a:r>
            <a:endParaRPr/>
          </a:p>
          <a:p>
            <a:pPr indent="0" lvl="0" marL="0" rtl="0" algn="l">
              <a:lnSpc>
                <a:spcPct val="115000"/>
              </a:lnSpc>
              <a:spcBef>
                <a:spcPts val="1600"/>
              </a:spcBef>
              <a:spcAft>
                <a:spcPts val="0"/>
              </a:spcAft>
              <a:buSzPts val="1800"/>
              <a:buNone/>
            </a:pPr>
            <a:r>
              <a:rPr lang="en"/>
              <a:t>Gary tries to respond politely “no” to all her questions but is becoming annoyed.</a:t>
            </a:r>
            <a:endParaRPr/>
          </a:p>
          <a:p>
            <a:pPr indent="0" lvl="0" marL="0" rtl="0" algn="l">
              <a:lnSpc>
                <a:spcPct val="115000"/>
              </a:lnSpc>
              <a:spcBef>
                <a:spcPts val="1600"/>
              </a:spcBef>
              <a:spcAft>
                <a:spcPts val="0"/>
              </a:spcAft>
              <a:buSzPts val="1800"/>
              <a:buNone/>
            </a:pPr>
            <a:r>
              <a:rPr lang="en"/>
              <a:t>Carrie starts gossiping with Gary’s coworkers about his supposed sexual orientation. </a:t>
            </a:r>
            <a:endParaRPr/>
          </a:p>
          <a:p>
            <a:pPr indent="0" lvl="0" marL="0" rtl="0" algn="l">
              <a:lnSpc>
                <a:spcPct val="100000"/>
              </a:lnSpc>
              <a:spcBef>
                <a:spcPts val="1600"/>
              </a:spcBef>
              <a:spcAft>
                <a:spcPts val="0"/>
              </a:spcAft>
              <a:buSzPts val="3000"/>
              <a:buNone/>
            </a:pPr>
            <a:r>
              <a:rPr b="1" lang="en">
                <a:solidFill>
                  <a:schemeClr val="dk2"/>
                </a:solidFill>
                <a:latin typeface="Raleway"/>
                <a:ea typeface="Raleway"/>
                <a:cs typeface="Raleway"/>
                <a:sym typeface="Raleway"/>
              </a:rPr>
              <a:t>Q: Gary is the recipient of harassment on the basis of sex and sexual orientation.  </a:t>
            </a:r>
            <a:endParaRPr b="1">
              <a:solidFill>
                <a:schemeClr val="dk2"/>
              </a:solidFill>
              <a:latin typeface="Raleway"/>
              <a:ea typeface="Raleway"/>
              <a:cs typeface="Raleway"/>
              <a:sym typeface="Raleway"/>
            </a:endParaRPr>
          </a:p>
          <a:p>
            <a:pPr indent="0" lvl="0" marL="0" rtl="0" algn="l">
              <a:lnSpc>
                <a:spcPct val="100000"/>
              </a:lnSpc>
              <a:spcBef>
                <a:spcPts val="0"/>
              </a:spcBef>
              <a:spcAft>
                <a:spcPts val="0"/>
              </a:spcAft>
              <a:buSzPts val="3000"/>
              <a:buNone/>
            </a:pPr>
            <a:r>
              <a:t/>
            </a:r>
            <a:endParaRPr b="1">
              <a:solidFill>
                <a:schemeClr val="dk2"/>
              </a:solidFill>
              <a:latin typeface="Raleway"/>
              <a:ea typeface="Raleway"/>
              <a:cs typeface="Raleway"/>
              <a:sym typeface="Raleway"/>
            </a:endParaRPr>
          </a:p>
          <a:p>
            <a:pPr indent="0" lvl="0" marL="0" rtl="0" algn="ctr">
              <a:lnSpc>
                <a:spcPct val="100000"/>
              </a:lnSpc>
              <a:spcBef>
                <a:spcPts val="0"/>
              </a:spcBef>
              <a:spcAft>
                <a:spcPts val="0"/>
              </a:spcAft>
              <a:buClr>
                <a:schemeClr val="dk2"/>
              </a:buClr>
              <a:buSzPts val="3000"/>
              <a:buFont typeface="Arial"/>
              <a:buNone/>
            </a:pPr>
            <a:r>
              <a:rPr b="1" lang="en" sz="3600" u="sng">
                <a:solidFill>
                  <a:schemeClr val="hlink"/>
                </a:solidFill>
                <a:latin typeface="Raleway"/>
                <a:ea typeface="Raleway"/>
                <a:cs typeface="Raleway"/>
                <a:sym typeface="Raleway"/>
                <a:hlinkClick action="ppaction://hlinkshowjump?jump=nextslide"/>
              </a:rPr>
              <a:t>True</a:t>
            </a:r>
            <a:r>
              <a:rPr b="1" lang="en" sz="3600">
                <a:solidFill>
                  <a:schemeClr val="dk2"/>
                </a:solidFill>
                <a:latin typeface="Raleway"/>
                <a:ea typeface="Raleway"/>
                <a:cs typeface="Raleway"/>
                <a:sym typeface="Raleway"/>
              </a:rPr>
              <a:t>			  </a:t>
            </a:r>
            <a:r>
              <a:rPr b="1" lang="en" sz="3600" u="sng">
                <a:solidFill>
                  <a:schemeClr val="hlink"/>
                </a:solidFill>
                <a:latin typeface="Raleway"/>
                <a:ea typeface="Raleway"/>
                <a:cs typeface="Raleway"/>
                <a:sym typeface="Raleway"/>
                <a:hlinkClick action="ppaction://hlinksldjump" r:id="rId3"/>
              </a:rPr>
              <a:t>False</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3000"/>
              <a:buFont typeface="Arial"/>
              <a:buNone/>
            </a:pPr>
            <a:r>
              <a:rPr lang="en" sz="1800"/>
              <a:t>Correct! Potentially True</a:t>
            </a:r>
            <a:endParaRPr sz="1800"/>
          </a:p>
          <a:p>
            <a:pPr indent="0" lvl="0" marL="0" rtl="0" algn="l">
              <a:lnSpc>
                <a:spcPct val="100000"/>
              </a:lnSpc>
              <a:spcBef>
                <a:spcPts val="0"/>
              </a:spcBef>
              <a:spcAft>
                <a:spcPts val="0"/>
              </a:spcAft>
              <a:buSzPts val="3000"/>
              <a:buNone/>
            </a:pPr>
            <a:r>
              <a:t/>
            </a:r>
            <a:endParaRPr/>
          </a:p>
        </p:txBody>
      </p:sp>
      <p:sp>
        <p:nvSpPr>
          <p:cNvPr id="201" name="Google Shape;201;p17"/>
          <p:cNvSpPr txBox="1"/>
          <p:nvPr>
            <p:ph idx="1" type="body"/>
          </p:nvPr>
        </p:nvSpPr>
        <p:spPr>
          <a:xfrm>
            <a:off x="311700" y="1152475"/>
            <a:ext cx="8520600" cy="386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It may constitute harassment on the basis of sex due to his failure to adhere to Carrie’s sex stereotypes</a:t>
            </a:r>
            <a:endParaRPr/>
          </a:p>
          <a:p>
            <a:pPr indent="0" lvl="0" marL="0" rtl="0" algn="l">
              <a:lnSpc>
                <a:spcPct val="115000"/>
              </a:lnSpc>
              <a:spcBef>
                <a:spcPts val="1600"/>
              </a:spcBef>
              <a:spcAft>
                <a:spcPts val="0"/>
              </a:spcAft>
              <a:buSzPts val="1800"/>
              <a:buNone/>
            </a:pPr>
            <a:r>
              <a:rPr lang="en"/>
              <a:t>Carrie’s conduct may also constitute harassment on the basis of his perceived sexual orientation.  It does not matter whether or not Gary is, in fact gay, in order for him to have a claim for sexual orientation harassment.</a:t>
            </a:r>
            <a:endParaRPr/>
          </a:p>
          <a:p>
            <a:pPr indent="0" lvl="0" marL="0" rtl="0" algn="l">
              <a:lnSpc>
                <a:spcPct val="115000"/>
              </a:lnSpc>
              <a:spcBef>
                <a:spcPts val="1600"/>
              </a:spcBef>
              <a:spcAft>
                <a:spcPts val="0"/>
              </a:spcAft>
              <a:buSzPts val="1800"/>
              <a:buNone/>
            </a:pPr>
            <a:r>
              <a:rPr lang="en"/>
              <a:t>Gary might also be considered a victim of harassment on the basis of gender identity, which is a form of sex and/or disability discrimination prohibited by the Human Rights Law.  Gary should report Carrie’s conduct, which is clearly a violation of library policy. </a:t>
            </a:r>
            <a:endParaRPr/>
          </a:p>
          <a:p>
            <a:pPr indent="0" lvl="0" marL="0" rtl="0" algn="l">
              <a:lnSpc>
                <a:spcPct val="115000"/>
              </a:lnSpc>
              <a:spcBef>
                <a:spcPts val="1600"/>
              </a:spcBef>
              <a:spcAft>
                <a:spcPts val="1600"/>
              </a:spcAft>
              <a:buSzPts val="1800"/>
              <a:buNone/>
            </a:pPr>
            <a:r>
              <a:rPr lang="en" sz="2400" u="sng">
                <a:solidFill>
                  <a:schemeClr val="hlink"/>
                </a:solidFill>
                <a:hlinkClick action="ppaction://hlinksldjump" r:id="rId3"/>
              </a:rPr>
              <a:t>Click here to go to the next question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ac093fbab7_0_5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1800"/>
              <a:t>Wrong</a:t>
            </a:r>
            <a:r>
              <a:rPr lang="en" sz="1800"/>
              <a:t>! This is potentially true</a:t>
            </a:r>
            <a:endParaRPr sz="1800"/>
          </a:p>
          <a:p>
            <a:pPr indent="0" lvl="0" marL="0" rtl="0" algn="l">
              <a:lnSpc>
                <a:spcPct val="100000"/>
              </a:lnSpc>
              <a:spcBef>
                <a:spcPts val="0"/>
              </a:spcBef>
              <a:spcAft>
                <a:spcPts val="0"/>
              </a:spcAft>
              <a:buSzPts val="3000"/>
              <a:buNone/>
            </a:pPr>
            <a:r>
              <a:t/>
            </a:r>
            <a:endParaRPr/>
          </a:p>
        </p:txBody>
      </p:sp>
      <p:sp>
        <p:nvSpPr>
          <p:cNvPr id="207" name="Google Shape;207;gac093fbab7_0_59"/>
          <p:cNvSpPr txBox="1"/>
          <p:nvPr>
            <p:ph idx="1" type="body"/>
          </p:nvPr>
        </p:nvSpPr>
        <p:spPr>
          <a:xfrm>
            <a:off x="311700" y="1152475"/>
            <a:ext cx="8520600" cy="376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It may constitute harassment on the basis of sex due to his failure to adhere to Carrie’s sex stereotypes</a:t>
            </a:r>
            <a:endParaRPr/>
          </a:p>
          <a:p>
            <a:pPr indent="0" lvl="0" marL="0" rtl="0" algn="l">
              <a:lnSpc>
                <a:spcPct val="115000"/>
              </a:lnSpc>
              <a:spcBef>
                <a:spcPts val="1600"/>
              </a:spcBef>
              <a:spcAft>
                <a:spcPts val="0"/>
              </a:spcAft>
              <a:buSzPts val="1800"/>
              <a:buNone/>
            </a:pPr>
            <a:r>
              <a:rPr lang="en"/>
              <a:t>Carrie’s conduct may also constitute harassment on the basis of his perceived sexual orientation.  It does not matter whether or not Gary is, in fact gay, in order for him to have a claim for sexual orientation harassment.</a:t>
            </a:r>
            <a:endParaRPr/>
          </a:p>
          <a:p>
            <a:pPr indent="0" lvl="0" marL="0" rtl="0" algn="l">
              <a:lnSpc>
                <a:spcPct val="115000"/>
              </a:lnSpc>
              <a:spcBef>
                <a:spcPts val="1600"/>
              </a:spcBef>
              <a:spcAft>
                <a:spcPts val="0"/>
              </a:spcAft>
              <a:buSzPts val="1800"/>
              <a:buNone/>
            </a:pPr>
            <a:r>
              <a:rPr lang="en"/>
              <a:t>Gary might also be considered a victim of harassment on the basis of gender identity, which is a form of sex and/or disability discrimination prohibited by the Human Rights Law.  Gary should report Carrie’s conduct, which is clearly a violation of library policy. </a:t>
            </a:r>
            <a:endParaRPr/>
          </a:p>
          <a:p>
            <a:pPr indent="0" lvl="0" marL="0" rtl="0" algn="l">
              <a:spcBef>
                <a:spcPts val="1600"/>
              </a:spcBef>
              <a:spcAft>
                <a:spcPts val="1600"/>
              </a:spcAft>
              <a:buClr>
                <a:schemeClr val="dk2"/>
              </a:buClr>
              <a:buSzPts val="1800"/>
              <a:buFont typeface="Arial"/>
              <a:buNone/>
            </a:pPr>
            <a:r>
              <a:rPr lang="en" sz="2400" u="sng">
                <a:solidFill>
                  <a:schemeClr val="hlink"/>
                </a:solidFill>
                <a:hlinkClick action="ppaction://hlinkshowjump?jump=nextslide"/>
              </a:rPr>
              <a:t>Click here to go to the next question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idx="1" type="body"/>
          </p:nvPr>
        </p:nvSpPr>
        <p:spPr>
          <a:xfrm>
            <a:off x="311700" y="235475"/>
            <a:ext cx="8520600" cy="478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t>Gary decides that he is not going to get a fair chance at the new promotion under these circumstances, and he complains to the Library Board President about Carrie’s behavior. </a:t>
            </a:r>
            <a:endParaRPr sz="1600"/>
          </a:p>
          <a:p>
            <a:pPr indent="0" lvl="0" marL="0" rtl="0" algn="l">
              <a:lnSpc>
                <a:spcPct val="115000"/>
              </a:lnSpc>
              <a:spcBef>
                <a:spcPts val="1600"/>
              </a:spcBef>
              <a:spcAft>
                <a:spcPts val="0"/>
              </a:spcAft>
              <a:buSzPts val="1800"/>
              <a:buNone/>
            </a:pPr>
            <a:r>
              <a:rPr lang="en" sz="1600"/>
              <a:t>The Board President does an investigation and tells Carrie that Gary’s jewelry is not in violation of any workplace rule, that she is to consider him for the position without regard for his gender, and that she must stop making harassing comments, asking Gary intrusive questions, and gossiping about his personal life. </a:t>
            </a:r>
            <a:endParaRPr sz="1600"/>
          </a:p>
          <a:p>
            <a:pPr indent="0" lvl="0" marL="0" rtl="0" algn="l">
              <a:lnSpc>
                <a:spcPct val="115000"/>
              </a:lnSpc>
              <a:spcBef>
                <a:spcPts val="1600"/>
              </a:spcBef>
              <a:spcAft>
                <a:spcPts val="0"/>
              </a:spcAft>
              <a:buSzPts val="1800"/>
              <a:buNone/>
            </a:pPr>
            <a:r>
              <a:rPr lang="en" sz="1600"/>
              <a:t>Carrie stops her comments, questions, and gossiping, but she then recommends a woman to be promoted to the open position. </a:t>
            </a:r>
            <a:endParaRPr sz="1600"/>
          </a:p>
          <a:p>
            <a:pPr indent="0" lvl="0" marL="0" rtl="0" algn="l">
              <a:lnSpc>
                <a:spcPct val="115000"/>
              </a:lnSpc>
              <a:spcBef>
                <a:spcPts val="1600"/>
              </a:spcBef>
              <a:spcAft>
                <a:spcPts val="0"/>
              </a:spcAft>
              <a:buSzPts val="1800"/>
              <a:buNone/>
            </a:pPr>
            <a:r>
              <a:rPr lang="en" sz="1600"/>
              <a:t>The woman promoted has much less experience that Gary and is lacking a degree in Library Science . </a:t>
            </a:r>
            <a:endParaRPr sz="1600"/>
          </a:p>
          <a:p>
            <a:pPr indent="0" lvl="0" marL="0" rtl="0" algn="l">
              <a:lnSpc>
                <a:spcPct val="100000"/>
              </a:lnSpc>
              <a:spcBef>
                <a:spcPts val="1600"/>
              </a:spcBef>
              <a:spcAft>
                <a:spcPts val="0"/>
              </a:spcAft>
              <a:buSzPts val="3000"/>
              <a:buNone/>
            </a:pPr>
            <a:r>
              <a:rPr b="1" lang="en">
                <a:solidFill>
                  <a:schemeClr val="dk2"/>
                </a:solidFill>
                <a:latin typeface="Raleway"/>
                <a:ea typeface="Raleway"/>
                <a:cs typeface="Raleway"/>
                <a:sym typeface="Raleway"/>
              </a:rPr>
              <a:t>Q: Gary has likely been the victim of discrimination on the basis of sex, sexual orientation and/or retaliation. </a:t>
            </a:r>
            <a:endParaRPr b="1">
              <a:solidFill>
                <a:schemeClr val="dk2"/>
              </a:solidFill>
              <a:latin typeface="Raleway"/>
              <a:ea typeface="Raleway"/>
              <a:cs typeface="Raleway"/>
              <a:sym typeface="Raleway"/>
            </a:endParaRPr>
          </a:p>
          <a:p>
            <a:pPr indent="0" lvl="0" marL="0" rtl="0" algn="l">
              <a:lnSpc>
                <a:spcPct val="100000"/>
              </a:lnSpc>
              <a:spcBef>
                <a:spcPts val="0"/>
              </a:spcBef>
              <a:spcAft>
                <a:spcPts val="0"/>
              </a:spcAft>
              <a:buClr>
                <a:schemeClr val="dk2"/>
              </a:buClr>
              <a:buSzPts val="3000"/>
              <a:buFont typeface="Arial"/>
              <a:buNone/>
            </a:pPr>
            <a:r>
              <a:rPr b="1" lang="en" sz="3600" u="sng">
                <a:solidFill>
                  <a:schemeClr val="hlink"/>
                </a:solidFill>
                <a:latin typeface="Raleway"/>
                <a:ea typeface="Raleway"/>
                <a:cs typeface="Raleway"/>
                <a:sym typeface="Raleway"/>
                <a:hlinkClick action="ppaction://hlinkshowjump?jump=nextslide"/>
              </a:rPr>
              <a:t>True					False</a:t>
            </a:r>
            <a:endParaRPr b="1" sz="3600">
              <a:solidFill>
                <a:schemeClr val="dk2"/>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I</a:t>
            </a:r>
            <a:r>
              <a:rPr lang="en"/>
              <a:t>t Depends...</a:t>
            </a:r>
            <a:endParaRPr sz="1800"/>
          </a:p>
        </p:txBody>
      </p:sp>
      <p:sp>
        <p:nvSpPr>
          <p:cNvPr id="218" name="Google Shape;218;p19"/>
          <p:cNvSpPr txBox="1"/>
          <p:nvPr>
            <p:ph idx="1" type="body"/>
          </p:nvPr>
        </p:nvSpPr>
        <p:spPr>
          <a:xfrm>
            <a:off x="311700" y="1152475"/>
            <a:ext cx="8520600" cy="373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We don’t know Carrie’s reason for not recommending Gary for the job or whether she has legitimate business reasons.</a:t>
            </a:r>
            <a:endParaRPr/>
          </a:p>
          <a:p>
            <a:pPr indent="0" lvl="0" marL="0" rtl="0" algn="l">
              <a:lnSpc>
                <a:spcPct val="115000"/>
              </a:lnSpc>
              <a:spcBef>
                <a:spcPts val="1600"/>
              </a:spcBef>
              <a:spcAft>
                <a:spcPts val="0"/>
              </a:spcAft>
              <a:buSzPts val="1800"/>
              <a:buNone/>
            </a:pPr>
            <a:r>
              <a:rPr lang="en"/>
              <a:t>Gary should speak with the Board President, in order that the circumstances of the promotion may be investigated. </a:t>
            </a:r>
            <a:endParaRPr/>
          </a:p>
          <a:p>
            <a:pPr indent="0" lvl="0" marL="0" rtl="0" algn="l">
              <a:lnSpc>
                <a:spcPct val="115000"/>
              </a:lnSpc>
              <a:spcBef>
                <a:spcPts val="1600"/>
              </a:spcBef>
              <a:spcAft>
                <a:spcPts val="0"/>
              </a:spcAft>
              <a:buSzPts val="1800"/>
              <a:buNone/>
            </a:pPr>
            <a:r>
              <a:rPr lang="en"/>
              <a:t>If it is found that Carrie abused her supervisory authority by failing to consider Gary for the promotion, she should be subject to appropriate corrective action.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rPr lang="en" sz="3000" u="sng">
                <a:solidFill>
                  <a:schemeClr val="hlink"/>
                </a:solidFill>
                <a:hlinkClick action="ppaction://hlinkshowjump?jump=nextslide"/>
              </a:rPr>
              <a:t>Click here to finish the training!</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311700" y="445025"/>
            <a:ext cx="8520600" cy="463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sz="2600"/>
              <a:t>Should you have any questions pertaining to the </a:t>
            </a:r>
            <a:r>
              <a:rPr b="0" lang="en" sz="2600"/>
              <a:t>scenarios</a:t>
            </a:r>
            <a:r>
              <a:rPr b="0" lang="en" sz="2600"/>
              <a:t> or other content within the training, please call the Fred &amp; Harriett Taylor Memorial Library and leave your name and phone number.  Someone will be in contact with you shortly to address your question(s). </a:t>
            </a:r>
            <a:endParaRPr b="0" sz="2600"/>
          </a:p>
          <a:p>
            <a:pPr indent="0" lvl="0" marL="0" rtl="0" algn="l">
              <a:lnSpc>
                <a:spcPct val="100000"/>
              </a:lnSpc>
              <a:spcBef>
                <a:spcPts val="0"/>
              </a:spcBef>
              <a:spcAft>
                <a:spcPts val="0"/>
              </a:spcAft>
              <a:buSzPts val="3000"/>
              <a:buNone/>
            </a:pPr>
            <a:r>
              <a:t/>
            </a:r>
            <a:endParaRPr b="0" sz="2600"/>
          </a:p>
          <a:p>
            <a:pPr indent="0" lvl="0" marL="0" rtl="0" algn="l">
              <a:lnSpc>
                <a:spcPct val="100000"/>
              </a:lnSpc>
              <a:spcBef>
                <a:spcPts val="0"/>
              </a:spcBef>
              <a:spcAft>
                <a:spcPts val="0"/>
              </a:spcAft>
              <a:buSzPts val="3000"/>
              <a:buNone/>
            </a:pPr>
            <a:r>
              <a:t/>
            </a:r>
            <a:endParaRPr b="0" sz="2600"/>
          </a:p>
          <a:p>
            <a:pPr indent="0" lvl="0" marL="0" rtl="0" algn="l">
              <a:lnSpc>
                <a:spcPct val="100000"/>
              </a:lnSpc>
              <a:spcBef>
                <a:spcPts val="0"/>
              </a:spcBef>
              <a:spcAft>
                <a:spcPts val="0"/>
              </a:spcAft>
              <a:buSzPts val="3000"/>
              <a:buNone/>
            </a:pPr>
            <a:r>
              <a:t/>
            </a:r>
            <a:endParaRPr b="0" sz="2600"/>
          </a:p>
          <a:p>
            <a:pPr indent="0" lvl="0" marL="0" rtl="0" algn="l">
              <a:lnSpc>
                <a:spcPct val="100000"/>
              </a:lnSpc>
              <a:spcBef>
                <a:spcPts val="0"/>
              </a:spcBef>
              <a:spcAft>
                <a:spcPts val="0"/>
              </a:spcAft>
              <a:buSzPts val="3000"/>
              <a:buNone/>
            </a:pPr>
            <a:r>
              <a:rPr b="0" lang="en" sz="2600"/>
              <a:t>Please make sure you fill out your training verification form and send back to Directory Murphy! </a:t>
            </a:r>
            <a:endParaRPr b="0"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 summary, sexual harassment is: </a:t>
            </a:r>
            <a:endParaRPr/>
          </a:p>
        </p:txBody>
      </p:sp>
      <p:sp>
        <p:nvSpPr>
          <p:cNvPr id="71" name="Google Shape;71;p4"/>
          <p:cNvSpPr txBox="1"/>
          <p:nvPr>
            <p:ph idx="1" type="body"/>
          </p:nvPr>
        </p:nvSpPr>
        <p:spPr>
          <a:xfrm>
            <a:off x="311700" y="1152475"/>
            <a:ext cx="8520600" cy="372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100">
                <a:solidFill>
                  <a:schemeClr val="dk2"/>
                </a:solidFill>
                <a:latin typeface="Arial"/>
                <a:ea typeface="Arial"/>
                <a:cs typeface="Arial"/>
                <a:sym typeface="Arial"/>
              </a:rPr>
              <a:t>Sexual harassment is a form of sex discrimination and is unlawful under federal, state, and (where applicable) local law. Sexual harassment includes harassment on the basis of sex, sexual orientation, gender identity and the status of being transgender.</a:t>
            </a:r>
            <a:endParaRPr sz="1100">
              <a:solidFill>
                <a:schemeClr val="dk2"/>
              </a:solidFill>
              <a:latin typeface="Arial"/>
              <a:ea typeface="Arial"/>
              <a:cs typeface="Arial"/>
              <a:sym typeface="Arial"/>
            </a:endParaRPr>
          </a:p>
          <a:p>
            <a:pPr indent="0" lvl="0" marL="0" rtl="0" algn="l">
              <a:lnSpc>
                <a:spcPct val="115000"/>
              </a:lnSpc>
              <a:spcBef>
                <a:spcPts val="800"/>
              </a:spcBef>
              <a:spcAft>
                <a:spcPts val="0"/>
              </a:spcAft>
              <a:buClr>
                <a:schemeClr val="dk2"/>
              </a:buClr>
              <a:buSzPts val="1100"/>
              <a:buFont typeface="Arial"/>
              <a:buNone/>
            </a:pPr>
            <a:r>
              <a:rPr lang="en" sz="1100">
                <a:solidFill>
                  <a:schemeClr val="dk2"/>
                </a:solidFill>
                <a:latin typeface="Arial"/>
                <a:ea typeface="Arial"/>
                <a:cs typeface="Arial"/>
                <a:sym typeface="Arial"/>
              </a:rPr>
              <a:t>Sexual harassment is unlawful when it subjects an individual to inferior terms, conditions, or privileges of employment.  </a:t>
            </a:r>
            <a:r>
              <a:rPr lang="en" sz="1100">
                <a:solidFill>
                  <a:schemeClr val="dk2"/>
                </a:solidFill>
                <a:latin typeface="Arial"/>
                <a:ea typeface="Arial"/>
                <a:cs typeface="Arial"/>
                <a:sym typeface="Arial"/>
              </a:rPr>
              <a:t>Sexual harassment includes unwelcome conduct which is either of a sexual nature, or which is directed at an individual because of that individual’s sex when:</a:t>
            </a:r>
            <a:endParaRPr sz="1100">
              <a:solidFill>
                <a:schemeClr val="dk2"/>
              </a:solidFill>
              <a:latin typeface="Arial"/>
              <a:ea typeface="Arial"/>
              <a:cs typeface="Arial"/>
              <a:sym typeface="Arial"/>
            </a:endParaRPr>
          </a:p>
          <a:p>
            <a:pPr indent="0" lvl="0" marL="0" rtl="0" algn="l">
              <a:lnSpc>
                <a:spcPct val="115000"/>
              </a:lnSpc>
              <a:spcBef>
                <a:spcPts val="800"/>
              </a:spcBef>
              <a:spcAft>
                <a:spcPts val="0"/>
              </a:spcAft>
              <a:buClr>
                <a:schemeClr val="dk2"/>
              </a:buClr>
              <a:buSzPts val="1100"/>
              <a:buFont typeface="Arial"/>
              <a:buNone/>
            </a:pPr>
            <a:r>
              <a:t/>
            </a:r>
            <a:endParaRPr sz="1100">
              <a:solidFill>
                <a:schemeClr val="dk2"/>
              </a:solidFill>
              <a:latin typeface="Arial"/>
              <a:ea typeface="Arial"/>
              <a:cs typeface="Arial"/>
              <a:sym typeface="Arial"/>
            </a:endParaRPr>
          </a:p>
          <a:p>
            <a:pPr indent="-298450" lvl="0" marL="457200" rtl="0" algn="l">
              <a:lnSpc>
                <a:spcPct val="115000"/>
              </a:lnSpc>
              <a:spcBef>
                <a:spcPts val="800"/>
              </a:spcBef>
              <a:spcAft>
                <a:spcPts val="0"/>
              </a:spcAft>
              <a:buClr>
                <a:schemeClr val="dk2"/>
              </a:buClr>
              <a:buSzPts val="1100"/>
              <a:buFont typeface="Arial"/>
              <a:buChar char="●"/>
            </a:pPr>
            <a:r>
              <a:rPr lang="en" sz="1100">
                <a:solidFill>
                  <a:schemeClr val="dk2"/>
                </a:solidFill>
                <a:latin typeface="Arial"/>
                <a:ea typeface="Arial"/>
                <a:cs typeface="Arial"/>
                <a:sym typeface="Arial"/>
              </a:rPr>
              <a:t>Such conduct has the purpose or effect of unreasonably interfering with an individual’s work performance or creating an intimidating, hostile or offensive work environment, even if the complaining individual is not the intended target of the sexual harassment; </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Font typeface="Arial"/>
              <a:buChar char="●"/>
            </a:pPr>
            <a:r>
              <a:rPr lang="en" sz="1100">
                <a:solidFill>
                  <a:schemeClr val="dk2"/>
                </a:solidFill>
                <a:latin typeface="Arial"/>
                <a:ea typeface="Arial"/>
                <a:cs typeface="Arial"/>
                <a:sym typeface="Arial"/>
              </a:rPr>
              <a:t>Such conduct is made either explicitly or implicitly a term or condition of employment; or</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Font typeface="Arial"/>
              <a:buChar char="●"/>
            </a:pPr>
            <a:r>
              <a:rPr lang="en" sz="1100">
                <a:solidFill>
                  <a:schemeClr val="dk2"/>
                </a:solidFill>
                <a:latin typeface="Arial"/>
                <a:ea typeface="Arial"/>
                <a:cs typeface="Arial"/>
                <a:sym typeface="Arial"/>
              </a:rPr>
              <a:t>Submission to or rejection of such conduct is used as the basis for employment decisions affecting an individual’s employment.</a:t>
            </a:r>
            <a:endParaRPr sz="1100">
              <a:solidFill>
                <a:schemeClr val="dk2"/>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100">
              <a:solidFill>
                <a:schemeClr val="dk2"/>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100">
              <a:solidFill>
                <a:schemeClr val="dk2"/>
              </a:solidFill>
              <a:latin typeface="Arial"/>
              <a:ea typeface="Arial"/>
              <a:cs typeface="Arial"/>
              <a:sym typeface="Arial"/>
            </a:endParaRPr>
          </a:p>
          <a:p>
            <a:pPr indent="0" lvl="0" marL="0" rtl="0" algn="l">
              <a:lnSpc>
                <a:spcPct val="115000"/>
              </a:lnSpc>
              <a:spcBef>
                <a:spcPts val="0"/>
              </a:spcBef>
              <a:spcAft>
                <a:spcPts val="0"/>
              </a:spcAft>
              <a:buSzPts val="1800"/>
              <a:buNone/>
            </a:pPr>
            <a:r>
              <a:rPr lang="en" sz="1100">
                <a:solidFill>
                  <a:schemeClr val="dk2"/>
                </a:solidFill>
                <a:latin typeface="Arial"/>
                <a:ea typeface="Arial"/>
                <a:cs typeface="Arial"/>
                <a:sym typeface="Arial"/>
              </a:rPr>
              <a:t>Under New York State law, harassment need not be “severe or pervasive” to be unlawful. Any of the harassing conduct described in this training can be unlawful unless it is shown to be no more than “petty slights or trivial inconveniences.”</a:t>
            </a:r>
            <a:endParaRPr sz="1100">
              <a:solidFill>
                <a:schemeClr val="dk2"/>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100">
              <a:solidFill>
                <a:schemeClr val="dk2"/>
              </a:solidFill>
              <a:latin typeface="Arial"/>
              <a:ea typeface="Arial"/>
              <a:cs typeface="Arial"/>
              <a:sym typeface="Arial"/>
            </a:endParaRPr>
          </a:p>
          <a:p>
            <a:pPr indent="0" lvl="0" marL="0" rtl="0" algn="l">
              <a:lnSpc>
                <a:spcPct val="115000"/>
              </a:lnSpc>
              <a:spcBef>
                <a:spcPts val="800"/>
              </a:spcBef>
              <a:spcAft>
                <a:spcPts val="1600"/>
              </a:spcAft>
              <a:buSzPts val="1800"/>
              <a:buNone/>
            </a:pPr>
            <a:r>
              <a:rPr lang="en" sz="600" u="sng">
                <a:solidFill>
                  <a:schemeClr val="hlink"/>
                </a:solidFill>
                <a:hlinkClick r:id="rId3"/>
              </a:rPr>
              <a:t>Sexual Harassment Prevention Training | Page 8 | 10/19 Version</a:t>
            </a:r>
            <a:endParaRPr sz="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ac093fbab7_0_6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a safe and great year!</a:t>
            </a:r>
            <a:endParaRPr/>
          </a:p>
        </p:txBody>
      </p:sp>
      <p:sp>
        <p:nvSpPr>
          <p:cNvPr id="229" name="Google Shape;229;gac093fbab7_0_64"/>
          <p:cNvSpPr txBox="1"/>
          <p:nvPr>
            <p:ph idx="1" type="body"/>
          </p:nvPr>
        </p:nvSpPr>
        <p:spPr>
          <a:xfrm>
            <a:off x="311700" y="1146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600"/>
              <a:t>All training materials and information within this training are granted from NYS Combating Sexual Harassment in the Workplace. </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en" sz="600"/>
              <a:t>https://www.ny.gov/programs/combating-sexual-harassment-workplace</a:t>
            </a:r>
            <a:endParaRPr sz="600"/>
          </a:p>
        </p:txBody>
      </p:sp>
      <p:pic>
        <p:nvPicPr>
          <p:cNvPr id="230" name="Google Shape;230;gac093fbab7_0_64"/>
          <p:cNvPicPr preferRelativeResize="0"/>
          <p:nvPr/>
        </p:nvPicPr>
        <p:blipFill>
          <a:blip r:embed="rId3">
            <a:alphaModFix/>
          </a:blip>
          <a:stretch>
            <a:fillRect/>
          </a:stretch>
        </p:blipFill>
        <p:spPr>
          <a:xfrm>
            <a:off x="2662050" y="1207225"/>
            <a:ext cx="3335099" cy="2501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ac093fbab7_0_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main types of sexual harassment </a:t>
            </a:r>
            <a:endParaRPr/>
          </a:p>
        </p:txBody>
      </p:sp>
      <p:sp>
        <p:nvSpPr>
          <p:cNvPr id="77" name="Google Shape;77;gac093fbab7_0_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 Hostile Environment: </a:t>
            </a:r>
            <a:r>
              <a:rPr lang="en"/>
              <a:t>A hostile environment on the basis of sex may be created by any action previously described, in addition to unwanted words, signs, jokes, pranks, intimidation, physical actions or violence, either of a sexual nature or not of a sexual nature, directed at an individual because of that individual’s sex.</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2: Quid Pro Quo Sexual Harassment: </a:t>
            </a:r>
            <a:r>
              <a:rPr lang="en"/>
              <a:t>Quid pro quo sexual harassment occurs when a person in authority trades, or tries to trade, job benefits for sexual favors.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600" u="sng">
                <a:solidFill>
                  <a:schemeClr val="hlink"/>
                </a:solidFill>
                <a:hlinkClick r:id="rId3"/>
              </a:rPr>
              <a:t>Sexual Harassment Prevention Training | Page 8 | 10/19 Version</a:t>
            </a:r>
            <a:endParaRPr sz="600"/>
          </a:p>
          <a:p>
            <a:pPr indent="0" lvl="0" marL="0" rtl="0" algn="l">
              <a:spcBef>
                <a:spcPts val="0"/>
              </a:spcBef>
              <a:spcAft>
                <a:spcPts val="0"/>
              </a:spcAft>
              <a:buNone/>
            </a:pPr>
            <a:r>
              <a:rPr lang="en" sz="600" u="sng">
                <a:solidFill>
                  <a:schemeClr val="hlink"/>
                </a:solidFill>
                <a:hlinkClick r:id="rId4"/>
              </a:rPr>
              <a:t>Sexual Harassment Prevention Training | Page 9 | 10/19 Version</a:t>
            </a:r>
            <a:endParaRPr sz="600"/>
          </a:p>
          <a:p>
            <a:pPr indent="0" lvl="0" marL="0" rtl="0" algn="l">
              <a:spcBef>
                <a:spcPts val="0"/>
              </a:spcBef>
              <a:spcAft>
                <a:spcPts val="0"/>
              </a:spcAft>
              <a:buNone/>
            </a:pPr>
            <a:r>
              <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400"/>
              <a:t>Complaint Form</a:t>
            </a:r>
            <a:endParaRPr sz="2400"/>
          </a:p>
        </p:txBody>
      </p:sp>
      <p:sp>
        <p:nvSpPr>
          <p:cNvPr id="83" name="Google Shape;83;p5"/>
          <p:cNvSpPr txBox="1"/>
          <p:nvPr>
            <p:ph idx="1" type="body"/>
          </p:nvPr>
        </p:nvSpPr>
        <p:spPr>
          <a:xfrm>
            <a:off x="311700" y="1152475"/>
            <a:ext cx="5073600" cy="380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2"/>
                </a:solidFill>
                <a:latin typeface="Raleway"/>
                <a:ea typeface="Raleway"/>
                <a:cs typeface="Raleway"/>
                <a:sym typeface="Raleway"/>
              </a:rPr>
              <a:t>If you believe that you have witnessed or have been subjected to sexual harassment, you may submit a written or verbal report to the </a:t>
            </a:r>
            <a:r>
              <a:rPr b="1" lang="en" sz="1800">
                <a:solidFill>
                  <a:schemeClr val="dk2"/>
                </a:solidFill>
                <a:latin typeface="Raleway"/>
                <a:ea typeface="Raleway"/>
                <a:cs typeface="Raleway"/>
                <a:sym typeface="Raleway"/>
              </a:rPr>
              <a:t>Library Director</a:t>
            </a:r>
            <a:r>
              <a:rPr lang="en" sz="1800">
                <a:solidFill>
                  <a:schemeClr val="dk2"/>
                </a:solidFill>
                <a:latin typeface="Raleway"/>
                <a:ea typeface="Raleway"/>
                <a:cs typeface="Raleway"/>
                <a:sym typeface="Raleway"/>
              </a:rPr>
              <a:t> or the </a:t>
            </a:r>
            <a:r>
              <a:rPr b="1" lang="en" sz="1800">
                <a:solidFill>
                  <a:schemeClr val="dk2"/>
                </a:solidFill>
                <a:latin typeface="Raleway"/>
                <a:ea typeface="Raleway"/>
                <a:cs typeface="Raleway"/>
                <a:sym typeface="Raleway"/>
              </a:rPr>
              <a:t>Library Board President</a:t>
            </a:r>
            <a:r>
              <a:rPr lang="en" sz="1800">
                <a:solidFill>
                  <a:schemeClr val="dk2"/>
                </a:solidFill>
                <a:latin typeface="Raleway"/>
                <a:ea typeface="Raleway"/>
                <a:cs typeface="Raleway"/>
                <a:sym typeface="Raleway"/>
              </a:rPr>
              <a:t>.</a:t>
            </a:r>
            <a:r>
              <a:rPr b="1" lang="en" sz="1800">
                <a:solidFill>
                  <a:schemeClr val="dk2"/>
                </a:solidFill>
                <a:latin typeface="Raleway"/>
                <a:ea typeface="Raleway"/>
                <a:cs typeface="Raleway"/>
                <a:sym typeface="Raleway"/>
              </a:rPr>
              <a:t> </a:t>
            </a:r>
            <a:r>
              <a:rPr lang="en" sz="1800">
                <a:solidFill>
                  <a:schemeClr val="dk2"/>
                </a:solidFill>
                <a:latin typeface="Raleway"/>
                <a:ea typeface="Raleway"/>
                <a:cs typeface="Raleway"/>
                <a:sym typeface="Raleway"/>
              </a:rPr>
              <a:t>An investigation will occur in a timely manner.  </a:t>
            </a:r>
            <a:endParaRPr sz="18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t/>
            </a:r>
            <a:endParaRPr sz="18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t/>
            </a:r>
            <a:endParaRPr sz="18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t/>
            </a:r>
            <a:endParaRPr sz="18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t/>
            </a:r>
            <a:endParaRPr sz="1800">
              <a:solidFill>
                <a:schemeClr val="dk2"/>
              </a:solidFill>
              <a:latin typeface="Raleway"/>
              <a:ea typeface="Raleway"/>
              <a:cs typeface="Raleway"/>
              <a:sym typeface="Raleway"/>
            </a:endParaRPr>
          </a:p>
          <a:p>
            <a:pPr indent="0" lvl="0" marL="0" rtl="0" algn="l">
              <a:lnSpc>
                <a:spcPct val="100000"/>
              </a:lnSpc>
              <a:spcBef>
                <a:spcPts val="0"/>
              </a:spcBef>
              <a:spcAft>
                <a:spcPts val="0"/>
              </a:spcAft>
              <a:buNone/>
            </a:pPr>
            <a:r>
              <a:t/>
            </a:r>
            <a:endParaRPr sz="1800">
              <a:solidFill>
                <a:schemeClr val="dk2"/>
              </a:solidFill>
              <a:latin typeface="Raleway"/>
              <a:ea typeface="Raleway"/>
              <a:cs typeface="Raleway"/>
              <a:sym typeface="Raleway"/>
            </a:endParaRPr>
          </a:p>
          <a:p>
            <a:pPr indent="0" lvl="0" marL="0" rtl="0" algn="l">
              <a:lnSpc>
                <a:spcPct val="100000"/>
              </a:lnSpc>
              <a:spcBef>
                <a:spcPts val="0"/>
              </a:spcBef>
              <a:spcAft>
                <a:spcPts val="0"/>
              </a:spcAft>
              <a:buClr>
                <a:schemeClr val="dk2"/>
              </a:buClr>
              <a:buSzPts val="3000"/>
              <a:buFont typeface="Arial"/>
              <a:buNone/>
            </a:pPr>
            <a:r>
              <a:rPr lang="en" sz="1800">
                <a:solidFill>
                  <a:schemeClr val="dk2"/>
                </a:solidFill>
                <a:latin typeface="Raleway"/>
                <a:ea typeface="Raleway"/>
                <a:cs typeface="Raleway"/>
                <a:sym typeface="Raleway"/>
              </a:rPr>
              <a:t>Complaint forms are located in the staff room. </a:t>
            </a:r>
            <a:endParaRPr b="1" sz="1800" u="sng">
              <a:solidFill>
                <a:srgbClr val="FFFF00"/>
              </a:solidFill>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pic>
        <p:nvPicPr>
          <p:cNvPr id="84" name="Google Shape;84;p5"/>
          <p:cNvPicPr preferRelativeResize="0"/>
          <p:nvPr/>
        </p:nvPicPr>
        <p:blipFill>
          <a:blip r:embed="rId3">
            <a:alphaModFix/>
          </a:blip>
          <a:stretch>
            <a:fillRect/>
          </a:stretch>
        </p:blipFill>
        <p:spPr>
          <a:xfrm>
            <a:off x="5991000" y="1152475"/>
            <a:ext cx="2841302" cy="3770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Hypotheticals</a:t>
            </a:r>
            <a:endParaRPr/>
          </a:p>
        </p:txBody>
      </p:sp>
      <p:sp>
        <p:nvSpPr>
          <p:cNvPr id="90" name="Google Shape;90;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In the following hypothetical situations, please click the true or false options to test  your understanding of sexual </a:t>
            </a:r>
            <a:r>
              <a:rPr lang="en"/>
              <a:t>harassment</a:t>
            </a:r>
            <a:r>
              <a:rPr lang="en"/>
              <a:t>.  </a:t>
            </a:r>
            <a:endParaRPr/>
          </a:p>
          <a:p>
            <a:pPr indent="0" lvl="0" marL="0" rtl="0" algn="l">
              <a:lnSpc>
                <a:spcPct val="115000"/>
              </a:lnSpc>
              <a:spcBef>
                <a:spcPts val="1600"/>
              </a:spcBef>
              <a:spcAft>
                <a:spcPts val="1600"/>
              </a:spcAft>
              <a:buSzPts val="1800"/>
              <a:buNone/>
            </a:pPr>
            <a:r>
              <a:rPr lang="en"/>
              <a:t>You must be in “</a:t>
            </a:r>
            <a:r>
              <a:rPr b="1" lang="en" u="sng"/>
              <a:t>present mode”</a:t>
            </a:r>
            <a:r>
              <a:rPr lang="en"/>
              <a:t> for this to work </a:t>
            </a:r>
            <a:r>
              <a:rPr lang="en"/>
              <a:t>properly</a:t>
            </a:r>
            <a:r>
              <a:rPr lang="en"/>
              <a:t>. See how below!</a:t>
            </a:r>
            <a:endParaRPr/>
          </a:p>
        </p:txBody>
      </p:sp>
      <p:pic>
        <p:nvPicPr>
          <p:cNvPr id="91" name="Google Shape;91;p6"/>
          <p:cNvPicPr preferRelativeResize="0"/>
          <p:nvPr/>
        </p:nvPicPr>
        <p:blipFill>
          <a:blip r:embed="rId3">
            <a:alphaModFix/>
          </a:blip>
          <a:stretch>
            <a:fillRect/>
          </a:stretch>
        </p:blipFill>
        <p:spPr>
          <a:xfrm>
            <a:off x="3531675" y="2929968"/>
            <a:ext cx="3269998" cy="17898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Scenario</a:t>
            </a:r>
            <a:r>
              <a:rPr lang="en"/>
              <a:t> 1: June and the co-worker John</a:t>
            </a:r>
            <a:endParaRPr/>
          </a:p>
        </p:txBody>
      </p:sp>
      <p:sp>
        <p:nvSpPr>
          <p:cNvPr id="97" name="Google Shape;9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John is a regular volunteer at the library. He has recently been through a divorce and comments on a few occasions that he is lonely and needs to find a new girlfriend. June knows John through work at the library and they have even become friends. John asks June to go on a date with him, dinner and a movie.</a:t>
            </a:r>
            <a:endParaRPr/>
          </a:p>
          <a:p>
            <a:pPr indent="0" lvl="0" marL="0" rtl="0" algn="l">
              <a:lnSpc>
                <a:spcPct val="115000"/>
              </a:lnSpc>
              <a:spcBef>
                <a:spcPts val="1600"/>
              </a:spcBef>
              <a:spcAft>
                <a:spcPts val="0"/>
              </a:spcAft>
              <a:buSzPts val="1800"/>
              <a:buNone/>
            </a:pPr>
            <a:r>
              <a:rPr lang="en"/>
              <a:t>June likes John and agrees to go out with him. She enjoys her date with John but decides that a relationship is not a good idea.  She thanks John for a nice time, but explains that she does not want to have a relationship with him. </a:t>
            </a:r>
            <a:endParaRPr/>
          </a:p>
          <a:p>
            <a:pPr indent="0" lvl="0" marL="0" rtl="0" algn="l">
              <a:lnSpc>
                <a:spcPct val="115000"/>
              </a:lnSpc>
              <a:spcBef>
                <a:spcPts val="1600"/>
              </a:spcBef>
              <a:spcAft>
                <a:spcPts val="0"/>
              </a:spcAft>
              <a:buSzPts val="1800"/>
              <a:buNone/>
            </a:pPr>
            <a:r>
              <a:rPr lang="en"/>
              <a:t>John waits two weeks and then starts pressuring June for more dates.  She refuses, but John does not stop.  He keeps asking her to go out with him.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ph type="title"/>
          </p:nvPr>
        </p:nvSpPr>
        <p:spPr>
          <a:xfrm>
            <a:off x="311700" y="445025"/>
            <a:ext cx="8520600" cy="81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400"/>
              <a:t>Q: When John first asked June for a date, this was sexual harassment.  </a:t>
            </a:r>
            <a:endParaRPr sz="2400"/>
          </a:p>
          <a:p>
            <a:pPr indent="0" lvl="0" marL="0" rtl="0" algn="l">
              <a:lnSpc>
                <a:spcPct val="100000"/>
              </a:lnSpc>
              <a:spcBef>
                <a:spcPts val="0"/>
              </a:spcBef>
              <a:spcAft>
                <a:spcPts val="0"/>
              </a:spcAft>
              <a:buSzPts val="3000"/>
              <a:buNone/>
            </a:pPr>
            <a:r>
              <a:t/>
            </a:r>
            <a:endParaRPr sz="2400"/>
          </a:p>
        </p:txBody>
      </p:sp>
      <p:sp>
        <p:nvSpPr>
          <p:cNvPr id="103" name="Google Shape;103;p8"/>
          <p:cNvSpPr txBox="1"/>
          <p:nvPr>
            <p:ph idx="1" type="body"/>
          </p:nvPr>
        </p:nvSpPr>
        <p:spPr>
          <a:xfrm>
            <a:off x="311700" y="1342150"/>
            <a:ext cx="8520600" cy="322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t/>
            </a:r>
            <a:endParaRPr>
              <a:solidFill>
                <a:srgbClr val="666666"/>
              </a:solidFill>
            </a:endParaRPr>
          </a:p>
          <a:p>
            <a:pPr indent="0" lvl="0" marL="0" rtl="0" algn="ctr">
              <a:lnSpc>
                <a:spcPct val="100000"/>
              </a:lnSpc>
              <a:spcBef>
                <a:spcPts val="0"/>
              </a:spcBef>
              <a:spcAft>
                <a:spcPts val="0"/>
              </a:spcAft>
              <a:buClr>
                <a:schemeClr val="dk2"/>
              </a:buClr>
              <a:buSzPts val="1100"/>
              <a:buFont typeface="Arial"/>
              <a:buNone/>
            </a:pPr>
            <a:r>
              <a:t/>
            </a:r>
            <a:endParaRPr>
              <a:solidFill>
                <a:srgbClr val="666666"/>
              </a:solidFill>
            </a:endParaRPr>
          </a:p>
          <a:p>
            <a:pPr indent="0" lvl="0" marL="0" rtl="0" algn="ctr">
              <a:lnSpc>
                <a:spcPct val="100000"/>
              </a:lnSpc>
              <a:spcBef>
                <a:spcPts val="0"/>
              </a:spcBef>
              <a:spcAft>
                <a:spcPts val="0"/>
              </a:spcAft>
              <a:buClr>
                <a:schemeClr val="dk2"/>
              </a:buClr>
              <a:buSzPts val="1100"/>
              <a:buFont typeface="Arial"/>
              <a:buNone/>
            </a:pPr>
            <a:r>
              <a:t/>
            </a:r>
            <a:endParaRPr>
              <a:solidFill>
                <a:srgbClr val="666666"/>
              </a:solidFill>
            </a:endParaRPr>
          </a:p>
          <a:p>
            <a:pPr indent="0" lvl="0" marL="0" rtl="0" algn="ctr">
              <a:lnSpc>
                <a:spcPct val="100000"/>
              </a:lnSpc>
              <a:spcBef>
                <a:spcPts val="0"/>
              </a:spcBef>
              <a:spcAft>
                <a:spcPts val="0"/>
              </a:spcAft>
              <a:buClr>
                <a:schemeClr val="dk2"/>
              </a:buClr>
              <a:buSzPts val="1100"/>
              <a:buFont typeface="Arial"/>
              <a:buNone/>
            </a:pPr>
            <a:r>
              <a:rPr b="1" lang="en" sz="3600" u="sng">
                <a:solidFill>
                  <a:schemeClr val="hlink"/>
                </a:solidFill>
                <a:hlinkClick action="ppaction://hlinkshowjump?jump=nextslide"/>
              </a:rPr>
              <a:t>True	</a:t>
            </a:r>
            <a:r>
              <a:rPr lang="en" sz="3600">
                <a:solidFill>
                  <a:srgbClr val="666666"/>
                </a:solidFill>
              </a:rPr>
              <a:t>		</a:t>
            </a:r>
            <a:r>
              <a:rPr b="1" lang="en" sz="3600" u="sng">
                <a:solidFill>
                  <a:schemeClr val="hlink"/>
                </a:solidFill>
                <a:hlinkClick action="ppaction://hlinksldjump" r:id="rId3"/>
              </a:rPr>
              <a:t>False</a:t>
            </a:r>
            <a:endParaRPr b="1" sz="3600">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ac093fbab7_0_1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Wrong! This is not true.</a:t>
            </a:r>
            <a:endParaRPr/>
          </a:p>
        </p:txBody>
      </p:sp>
      <p:sp>
        <p:nvSpPr>
          <p:cNvPr id="109" name="Google Shape;109;gac093fbab7_0_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a:solidFill>
                  <a:srgbClr val="666666"/>
                </a:solidFill>
              </a:rPr>
              <a:t>John’s initial comments about looking for a girlfriend and asking June for a date are not sexual harassment. </a:t>
            </a:r>
            <a:endParaRPr>
              <a:solidFill>
                <a:srgbClr val="666666"/>
              </a:solidFill>
            </a:endParaRPr>
          </a:p>
          <a:p>
            <a:pPr indent="0" lvl="0" marL="0" rtl="0" algn="l">
              <a:lnSpc>
                <a:spcPct val="100000"/>
              </a:lnSpc>
              <a:spcBef>
                <a:spcPts val="0"/>
              </a:spcBef>
              <a:spcAft>
                <a:spcPts val="0"/>
              </a:spcAft>
              <a:buClr>
                <a:schemeClr val="dk2"/>
              </a:buClr>
              <a:buSzPts val="1100"/>
              <a:buFont typeface="Arial"/>
              <a:buNone/>
            </a:pPr>
            <a:r>
              <a:t/>
            </a:r>
            <a:endParaRPr>
              <a:solidFill>
                <a:srgbClr val="666666"/>
              </a:solidFill>
            </a:endParaRPr>
          </a:p>
          <a:p>
            <a:pPr indent="0" lvl="0" marL="0" rtl="0" algn="l">
              <a:lnSpc>
                <a:spcPct val="100000"/>
              </a:lnSpc>
              <a:spcBef>
                <a:spcPts val="0"/>
              </a:spcBef>
              <a:spcAft>
                <a:spcPts val="0"/>
              </a:spcAft>
              <a:buNone/>
            </a:pPr>
            <a:r>
              <a:rPr lang="en">
                <a:solidFill>
                  <a:srgbClr val="666666"/>
                </a:solidFill>
              </a:rPr>
              <a:t>Even if June had turned John down for the first date, John did not engage in harassment by asking for a date and by making occasional comments that are not sexually explicit about his personal life.</a:t>
            </a:r>
            <a:r>
              <a:rPr lang="en" sz="2400">
                <a:solidFill>
                  <a:srgbClr val="666666"/>
                </a:solidFill>
              </a:rPr>
              <a:t> </a:t>
            </a:r>
            <a:endParaRPr sz="2400">
              <a:solidFill>
                <a:srgbClr val="666666"/>
              </a:solidFill>
            </a:endParaRPr>
          </a:p>
          <a:p>
            <a:pPr indent="0" lvl="0" marL="0" rtl="0" algn="l">
              <a:lnSpc>
                <a:spcPct val="100000"/>
              </a:lnSpc>
              <a:spcBef>
                <a:spcPts val="0"/>
              </a:spcBef>
              <a:spcAft>
                <a:spcPts val="0"/>
              </a:spcAft>
              <a:buNone/>
            </a:pPr>
            <a:r>
              <a:t/>
            </a:r>
            <a:endParaRPr sz="2400">
              <a:solidFill>
                <a:srgbClr val="666666"/>
              </a:solidFill>
            </a:endParaRPr>
          </a:p>
          <a:p>
            <a:pPr indent="0" lvl="0" marL="0" rtl="0" algn="l">
              <a:lnSpc>
                <a:spcPct val="100000"/>
              </a:lnSpc>
              <a:spcBef>
                <a:spcPts val="0"/>
              </a:spcBef>
              <a:spcAft>
                <a:spcPts val="0"/>
              </a:spcAft>
              <a:buNone/>
            </a:pPr>
            <a:r>
              <a:t/>
            </a:r>
            <a:endParaRPr sz="2400">
              <a:solidFill>
                <a:srgbClr val="666666"/>
              </a:solidFill>
            </a:endParaRPr>
          </a:p>
          <a:p>
            <a:pPr indent="0" lvl="0" marL="0" rtl="0" algn="l">
              <a:lnSpc>
                <a:spcPct val="100000"/>
              </a:lnSpc>
              <a:spcBef>
                <a:spcPts val="0"/>
              </a:spcBef>
              <a:spcAft>
                <a:spcPts val="0"/>
              </a:spcAft>
              <a:buNone/>
            </a:pPr>
            <a:r>
              <a:t/>
            </a:r>
            <a:endParaRPr sz="2400">
              <a:solidFill>
                <a:srgbClr val="666666"/>
              </a:solidFill>
            </a:endParaRPr>
          </a:p>
          <a:p>
            <a:pPr indent="0" lvl="0" marL="0" rtl="0" algn="l">
              <a:lnSpc>
                <a:spcPct val="100000"/>
              </a:lnSpc>
              <a:spcBef>
                <a:spcPts val="0"/>
              </a:spcBef>
              <a:spcAft>
                <a:spcPts val="0"/>
              </a:spcAft>
              <a:buClr>
                <a:schemeClr val="dk2"/>
              </a:buClr>
              <a:buSzPts val="1100"/>
              <a:buFont typeface="Arial"/>
              <a:buNone/>
            </a:pPr>
            <a:r>
              <a:rPr lang="en" sz="2400" u="sng">
                <a:solidFill>
                  <a:schemeClr val="hlink"/>
                </a:solidFill>
                <a:hlinkClick action="ppaction://hlinksldjump" r:id="rId3"/>
              </a:rPr>
              <a:t>Click here to go to the next question</a:t>
            </a:r>
            <a:endParaRPr sz="2400">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